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4"/>
  </p:notesMasterIdLst>
  <p:sldIdLst>
    <p:sldId id="256" r:id="rId2"/>
    <p:sldId id="257" r:id="rId3"/>
    <p:sldId id="258" r:id="rId4"/>
    <p:sldId id="293" r:id="rId5"/>
    <p:sldId id="294" r:id="rId6"/>
    <p:sldId id="288" r:id="rId7"/>
    <p:sldId id="269" r:id="rId8"/>
    <p:sldId id="289" r:id="rId9"/>
    <p:sldId id="290" r:id="rId10"/>
    <p:sldId id="295" r:id="rId11"/>
    <p:sldId id="291" r:id="rId12"/>
    <p:sldId id="275" r:id="rId13"/>
  </p:sldIdLst>
  <p:sldSz cx="12192000" cy="6858000"/>
  <p:notesSz cx="6858000" cy="12192000"/>
  <p:embeddedFontLst>
    <p:embeddedFont>
      <p:font typeface="Lato" panose="020F0502020204030203" pitchFamily="34" charset="0"/>
      <p:regular r:id="rId15"/>
      <p:bold r:id="rId16"/>
      <p:italic r:id="rId17"/>
      <p:boldItalic r:id="rId18"/>
    </p:embeddedFont>
    <p:embeddedFont>
      <p:font typeface="Playfair Display" panose="00000500000000000000" pitchFamily="2" charset="0"/>
      <p:regular r:id="rId19"/>
      <p:bold r:id="rId20"/>
      <p:italic r:id="rId21"/>
      <p:boldItalic r:id="rId22"/>
    </p:embeddedFont>
    <p:embeddedFont>
      <p:font typeface="Roboto" panose="02000000000000000000" pitchFamily="2"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70" d="100"/>
          <a:sy n="70" d="100"/>
        </p:scale>
        <p:origin x="51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Model Evaluation Results</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Sheet1!$D$3</c:f>
              <c:strCache>
                <c:ptCount val="1"/>
                <c:pt idx="0">
                  <c:v>Accuracy</c:v>
                </c:pt>
              </c:strCache>
            </c:strRef>
          </c:tx>
          <c:spPr>
            <a:solidFill>
              <a:schemeClr val="accent1"/>
            </a:solidFill>
            <a:ln>
              <a:noFill/>
            </a:ln>
            <a:effectLst/>
          </c:spPr>
          <c:invertIfNegative val="0"/>
          <c:cat>
            <c:strRef>
              <c:f>Sheet1!$C$4:$C$7</c:f>
              <c:strCache>
                <c:ptCount val="4"/>
                <c:pt idx="0">
                  <c:v>Logistic Regression</c:v>
                </c:pt>
                <c:pt idx="1">
                  <c:v>Bernoulli Naive Bayes</c:v>
                </c:pt>
                <c:pt idx="2">
                  <c:v>Multinomial Naive Bayes</c:v>
                </c:pt>
                <c:pt idx="3">
                  <c:v>Linear SVC</c:v>
                </c:pt>
              </c:strCache>
            </c:strRef>
          </c:cat>
          <c:val>
            <c:numRef>
              <c:f>Sheet1!$D$4:$D$7</c:f>
              <c:numCache>
                <c:formatCode>0%</c:formatCode>
                <c:ptCount val="4"/>
                <c:pt idx="0">
                  <c:v>0.83</c:v>
                </c:pt>
                <c:pt idx="1">
                  <c:v>0.8</c:v>
                </c:pt>
                <c:pt idx="2">
                  <c:v>0.86</c:v>
                </c:pt>
                <c:pt idx="3">
                  <c:v>0.89</c:v>
                </c:pt>
              </c:numCache>
            </c:numRef>
          </c:val>
          <c:extLst>
            <c:ext xmlns:c16="http://schemas.microsoft.com/office/drawing/2014/chart" uri="{C3380CC4-5D6E-409C-BE32-E72D297353CC}">
              <c16:uniqueId val="{00000000-6EEF-46A5-89D9-58F74E6C6B47}"/>
            </c:ext>
          </c:extLst>
        </c:ser>
        <c:ser>
          <c:idx val="1"/>
          <c:order val="1"/>
          <c:tx>
            <c:strRef>
              <c:f>Sheet1!$E$3</c:f>
              <c:strCache>
                <c:ptCount val="1"/>
                <c:pt idx="0">
                  <c:v>F1-score (Irrelevant)</c:v>
                </c:pt>
              </c:strCache>
            </c:strRef>
          </c:tx>
          <c:spPr>
            <a:solidFill>
              <a:schemeClr val="accent2"/>
            </a:solidFill>
            <a:ln>
              <a:noFill/>
            </a:ln>
            <a:effectLst/>
          </c:spPr>
          <c:invertIfNegative val="0"/>
          <c:cat>
            <c:strRef>
              <c:f>Sheet1!$C$4:$C$7</c:f>
              <c:strCache>
                <c:ptCount val="4"/>
                <c:pt idx="0">
                  <c:v>Logistic Regression</c:v>
                </c:pt>
                <c:pt idx="1">
                  <c:v>Bernoulli Naive Bayes</c:v>
                </c:pt>
                <c:pt idx="2">
                  <c:v>Multinomial Naive Bayes</c:v>
                </c:pt>
                <c:pt idx="3">
                  <c:v>Linear SVC</c:v>
                </c:pt>
              </c:strCache>
            </c:strRef>
          </c:cat>
          <c:val>
            <c:numRef>
              <c:f>Sheet1!$E$4:$E$7</c:f>
              <c:numCache>
                <c:formatCode>0%</c:formatCode>
                <c:ptCount val="4"/>
                <c:pt idx="0">
                  <c:v>0.81</c:v>
                </c:pt>
                <c:pt idx="1">
                  <c:v>0.75</c:v>
                </c:pt>
                <c:pt idx="2">
                  <c:v>0.85</c:v>
                </c:pt>
                <c:pt idx="3">
                  <c:v>0.89</c:v>
                </c:pt>
              </c:numCache>
            </c:numRef>
          </c:val>
          <c:extLst>
            <c:ext xmlns:c16="http://schemas.microsoft.com/office/drawing/2014/chart" uri="{C3380CC4-5D6E-409C-BE32-E72D297353CC}">
              <c16:uniqueId val="{00000001-6EEF-46A5-89D9-58F74E6C6B47}"/>
            </c:ext>
          </c:extLst>
        </c:ser>
        <c:ser>
          <c:idx val="2"/>
          <c:order val="2"/>
          <c:tx>
            <c:strRef>
              <c:f>Sheet1!$F$3</c:f>
              <c:strCache>
                <c:ptCount val="1"/>
                <c:pt idx="0">
                  <c:v>F1-score (Negative)</c:v>
                </c:pt>
              </c:strCache>
            </c:strRef>
          </c:tx>
          <c:spPr>
            <a:solidFill>
              <a:schemeClr val="accent3"/>
            </a:solidFill>
            <a:ln>
              <a:noFill/>
            </a:ln>
            <a:effectLst/>
          </c:spPr>
          <c:invertIfNegative val="0"/>
          <c:cat>
            <c:strRef>
              <c:f>Sheet1!$C$4:$C$7</c:f>
              <c:strCache>
                <c:ptCount val="4"/>
                <c:pt idx="0">
                  <c:v>Logistic Regression</c:v>
                </c:pt>
                <c:pt idx="1">
                  <c:v>Bernoulli Naive Bayes</c:v>
                </c:pt>
                <c:pt idx="2">
                  <c:v>Multinomial Naive Bayes</c:v>
                </c:pt>
                <c:pt idx="3">
                  <c:v>Linear SVC</c:v>
                </c:pt>
              </c:strCache>
            </c:strRef>
          </c:cat>
          <c:val>
            <c:numRef>
              <c:f>Sheet1!$F$4:$F$7</c:f>
              <c:numCache>
                <c:formatCode>0%</c:formatCode>
                <c:ptCount val="4"/>
                <c:pt idx="0">
                  <c:v>0.86</c:v>
                </c:pt>
                <c:pt idx="1">
                  <c:v>0.85</c:v>
                </c:pt>
                <c:pt idx="2">
                  <c:v>0.87</c:v>
                </c:pt>
                <c:pt idx="3">
                  <c:v>0.91</c:v>
                </c:pt>
              </c:numCache>
            </c:numRef>
          </c:val>
          <c:extLst>
            <c:ext xmlns:c16="http://schemas.microsoft.com/office/drawing/2014/chart" uri="{C3380CC4-5D6E-409C-BE32-E72D297353CC}">
              <c16:uniqueId val="{00000002-6EEF-46A5-89D9-58F74E6C6B47}"/>
            </c:ext>
          </c:extLst>
        </c:ser>
        <c:ser>
          <c:idx val="3"/>
          <c:order val="3"/>
          <c:tx>
            <c:strRef>
              <c:f>Sheet1!$G$3</c:f>
              <c:strCache>
                <c:ptCount val="1"/>
                <c:pt idx="0">
                  <c:v>F1-score (Neutral)</c:v>
                </c:pt>
              </c:strCache>
            </c:strRef>
          </c:tx>
          <c:spPr>
            <a:solidFill>
              <a:schemeClr val="accent4"/>
            </a:solidFill>
            <a:ln>
              <a:noFill/>
            </a:ln>
            <a:effectLst/>
          </c:spPr>
          <c:invertIfNegative val="0"/>
          <c:cat>
            <c:strRef>
              <c:f>Sheet1!$C$4:$C$7</c:f>
              <c:strCache>
                <c:ptCount val="4"/>
                <c:pt idx="0">
                  <c:v>Logistic Regression</c:v>
                </c:pt>
                <c:pt idx="1">
                  <c:v>Bernoulli Naive Bayes</c:v>
                </c:pt>
                <c:pt idx="2">
                  <c:v>Multinomial Naive Bayes</c:v>
                </c:pt>
                <c:pt idx="3">
                  <c:v>Linear SVC</c:v>
                </c:pt>
              </c:strCache>
            </c:strRef>
          </c:cat>
          <c:val>
            <c:numRef>
              <c:f>Sheet1!$G$4:$G$7</c:f>
              <c:numCache>
                <c:formatCode>0%</c:formatCode>
                <c:ptCount val="4"/>
                <c:pt idx="0">
                  <c:v>0.81</c:v>
                </c:pt>
                <c:pt idx="1">
                  <c:v>0.79</c:v>
                </c:pt>
                <c:pt idx="2">
                  <c:v>0.87</c:v>
                </c:pt>
                <c:pt idx="3">
                  <c:v>0.89</c:v>
                </c:pt>
              </c:numCache>
            </c:numRef>
          </c:val>
          <c:extLst>
            <c:ext xmlns:c16="http://schemas.microsoft.com/office/drawing/2014/chart" uri="{C3380CC4-5D6E-409C-BE32-E72D297353CC}">
              <c16:uniqueId val="{00000003-6EEF-46A5-89D9-58F74E6C6B47}"/>
            </c:ext>
          </c:extLst>
        </c:ser>
        <c:ser>
          <c:idx val="4"/>
          <c:order val="4"/>
          <c:tx>
            <c:strRef>
              <c:f>Sheet1!$H$3</c:f>
              <c:strCache>
                <c:ptCount val="1"/>
                <c:pt idx="0">
                  <c:v>F1-score (Positive)</c:v>
                </c:pt>
              </c:strCache>
            </c:strRef>
          </c:tx>
          <c:spPr>
            <a:solidFill>
              <a:schemeClr val="accent5"/>
            </a:solidFill>
            <a:ln>
              <a:noFill/>
            </a:ln>
            <a:effectLst/>
          </c:spPr>
          <c:invertIfNegative val="0"/>
          <c:cat>
            <c:strRef>
              <c:f>Sheet1!$C$4:$C$7</c:f>
              <c:strCache>
                <c:ptCount val="4"/>
                <c:pt idx="0">
                  <c:v>Logistic Regression</c:v>
                </c:pt>
                <c:pt idx="1">
                  <c:v>Bernoulli Naive Bayes</c:v>
                </c:pt>
                <c:pt idx="2">
                  <c:v>Multinomial Naive Bayes</c:v>
                </c:pt>
                <c:pt idx="3">
                  <c:v>Linear SVC</c:v>
                </c:pt>
              </c:strCache>
            </c:strRef>
          </c:cat>
          <c:val>
            <c:numRef>
              <c:f>Sheet1!$H$4:$H$7</c:f>
              <c:numCache>
                <c:formatCode>0%</c:formatCode>
                <c:ptCount val="4"/>
                <c:pt idx="0">
                  <c:v>0.84</c:v>
                </c:pt>
                <c:pt idx="1">
                  <c:v>0.77</c:v>
                </c:pt>
                <c:pt idx="2">
                  <c:v>0.86</c:v>
                </c:pt>
                <c:pt idx="3">
                  <c:v>0.88</c:v>
                </c:pt>
              </c:numCache>
            </c:numRef>
          </c:val>
          <c:extLst>
            <c:ext xmlns:c16="http://schemas.microsoft.com/office/drawing/2014/chart" uri="{C3380CC4-5D6E-409C-BE32-E72D297353CC}">
              <c16:uniqueId val="{00000004-6EEF-46A5-89D9-58F74E6C6B47}"/>
            </c:ext>
          </c:extLst>
        </c:ser>
        <c:dLbls>
          <c:showLegendKey val="0"/>
          <c:showVal val="0"/>
          <c:showCatName val="0"/>
          <c:showSerName val="0"/>
          <c:showPercent val="0"/>
          <c:showBubbleSize val="0"/>
        </c:dLbls>
        <c:gapWidth val="219"/>
        <c:overlap val="-27"/>
        <c:axId val="1136892319"/>
        <c:axId val="1136890879"/>
      </c:barChart>
      <c:catAx>
        <c:axId val="1136892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6890879"/>
        <c:crosses val="autoZero"/>
        <c:auto val="1"/>
        <c:lblAlgn val="ctr"/>
        <c:lblOffset val="100"/>
        <c:noMultiLvlLbl val="0"/>
      </c:catAx>
      <c:valAx>
        <c:axId val="113689087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68923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Hyperparameter</a:t>
            </a:r>
            <a:r>
              <a:rPr lang="en-US" b="1" baseline="0"/>
              <a:t> T</a:t>
            </a:r>
            <a:r>
              <a:rPr lang="en-US" b="1"/>
              <a:t>uning Results </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Sheet1!$D$16</c:f>
              <c:strCache>
                <c:ptCount val="1"/>
                <c:pt idx="0">
                  <c:v>Cross-validation Accuracy</c:v>
                </c:pt>
              </c:strCache>
            </c:strRef>
          </c:tx>
          <c:spPr>
            <a:solidFill>
              <a:schemeClr val="accent1"/>
            </a:solidFill>
            <a:ln>
              <a:noFill/>
            </a:ln>
            <a:effectLst/>
          </c:spPr>
          <c:invertIfNegative val="0"/>
          <c:cat>
            <c:strRef>
              <c:f>Sheet1!$C$17:$C$18</c:f>
              <c:strCache>
                <c:ptCount val="2"/>
                <c:pt idx="0">
                  <c:v>Multinomial Naive Bayes</c:v>
                </c:pt>
                <c:pt idx="1">
                  <c:v>Linear SVC</c:v>
                </c:pt>
              </c:strCache>
            </c:strRef>
          </c:cat>
          <c:val>
            <c:numRef>
              <c:f>Sheet1!$D$17:$D$18</c:f>
              <c:numCache>
                <c:formatCode>0%</c:formatCode>
                <c:ptCount val="2"/>
                <c:pt idx="0">
                  <c:v>0.88729999999999998</c:v>
                </c:pt>
                <c:pt idx="1">
                  <c:v>0.89759999999999995</c:v>
                </c:pt>
              </c:numCache>
            </c:numRef>
          </c:val>
          <c:extLst>
            <c:ext xmlns:c16="http://schemas.microsoft.com/office/drawing/2014/chart" uri="{C3380CC4-5D6E-409C-BE32-E72D297353CC}">
              <c16:uniqueId val="{00000000-646B-4FEB-9F69-3D1F00C4F44C}"/>
            </c:ext>
          </c:extLst>
        </c:ser>
        <c:ser>
          <c:idx val="1"/>
          <c:order val="1"/>
          <c:tx>
            <c:strRef>
              <c:f>Sheet1!$E$16</c:f>
              <c:strCache>
                <c:ptCount val="1"/>
                <c:pt idx="0">
                  <c:v>Validation Accuracy</c:v>
                </c:pt>
              </c:strCache>
            </c:strRef>
          </c:tx>
          <c:spPr>
            <a:solidFill>
              <a:schemeClr val="accent2"/>
            </a:solidFill>
            <a:ln>
              <a:noFill/>
            </a:ln>
            <a:effectLst/>
          </c:spPr>
          <c:invertIfNegative val="0"/>
          <c:cat>
            <c:strRef>
              <c:f>Sheet1!$C$17:$C$18</c:f>
              <c:strCache>
                <c:ptCount val="2"/>
                <c:pt idx="0">
                  <c:v>Multinomial Naive Bayes</c:v>
                </c:pt>
                <c:pt idx="1">
                  <c:v>Linear SVC</c:v>
                </c:pt>
              </c:strCache>
            </c:strRef>
          </c:cat>
          <c:val>
            <c:numRef>
              <c:f>Sheet1!$E$17:$E$18</c:f>
              <c:numCache>
                <c:formatCode>0%</c:formatCode>
                <c:ptCount val="2"/>
                <c:pt idx="0">
                  <c:v>0.86370000000000002</c:v>
                </c:pt>
                <c:pt idx="1">
                  <c:v>0.89429999999999998</c:v>
                </c:pt>
              </c:numCache>
            </c:numRef>
          </c:val>
          <c:extLst>
            <c:ext xmlns:c16="http://schemas.microsoft.com/office/drawing/2014/chart" uri="{C3380CC4-5D6E-409C-BE32-E72D297353CC}">
              <c16:uniqueId val="{00000001-646B-4FEB-9F69-3D1F00C4F44C}"/>
            </c:ext>
          </c:extLst>
        </c:ser>
        <c:ser>
          <c:idx val="2"/>
          <c:order val="2"/>
          <c:tx>
            <c:strRef>
              <c:f>Sheet1!$F$16</c:f>
              <c:strCache>
                <c:ptCount val="1"/>
                <c:pt idx="0">
                  <c:v>Validation Precision</c:v>
                </c:pt>
              </c:strCache>
            </c:strRef>
          </c:tx>
          <c:spPr>
            <a:solidFill>
              <a:schemeClr val="accent3"/>
            </a:solidFill>
            <a:ln>
              <a:noFill/>
            </a:ln>
            <a:effectLst/>
          </c:spPr>
          <c:invertIfNegative val="0"/>
          <c:cat>
            <c:strRef>
              <c:f>Sheet1!$C$17:$C$18</c:f>
              <c:strCache>
                <c:ptCount val="2"/>
                <c:pt idx="0">
                  <c:v>Multinomial Naive Bayes</c:v>
                </c:pt>
                <c:pt idx="1">
                  <c:v>Linear SVC</c:v>
                </c:pt>
              </c:strCache>
            </c:strRef>
          </c:cat>
          <c:val>
            <c:numRef>
              <c:f>Sheet1!$F$17:$F$18</c:f>
              <c:numCache>
                <c:formatCode>0%</c:formatCode>
                <c:ptCount val="2"/>
                <c:pt idx="0">
                  <c:v>0.86750000000000005</c:v>
                </c:pt>
                <c:pt idx="1">
                  <c:v>0.89670000000000005</c:v>
                </c:pt>
              </c:numCache>
            </c:numRef>
          </c:val>
          <c:extLst>
            <c:ext xmlns:c16="http://schemas.microsoft.com/office/drawing/2014/chart" uri="{C3380CC4-5D6E-409C-BE32-E72D297353CC}">
              <c16:uniqueId val="{00000002-646B-4FEB-9F69-3D1F00C4F44C}"/>
            </c:ext>
          </c:extLst>
        </c:ser>
        <c:ser>
          <c:idx val="3"/>
          <c:order val="3"/>
          <c:tx>
            <c:strRef>
              <c:f>Sheet1!$G$16</c:f>
              <c:strCache>
                <c:ptCount val="1"/>
                <c:pt idx="0">
                  <c:v>Validation Recall</c:v>
                </c:pt>
              </c:strCache>
            </c:strRef>
          </c:tx>
          <c:spPr>
            <a:solidFill>
              <a:schemeClr val="accent4"/>
            </a:solidFill>
            <a:ln>
              <a:noFill/>
            </a:ln>
            <a:effectLst/>
          </c:spPr>
          <c:invertIfNegative val="0"/>
          <c:cat>
            <c:strRef>
              <c:f>Sheet1!$C$17:$C$18</c:f>
              <c:strCache>
                <c:ptCount val="2"/>
                <c:pt idx="0">
                  <c:v>Multinomial Naive Bayes</c:v>
                </c:pt>
                <c:pt idx="1">
                  <c:v>Linear SVC</c:v>
                </c:pt>
              </c:strCache>
            </c:strRef>
          </c:cat>
          <c:val>
            <c:numRef>
              <c:f>Sheet1!$G$17:$G$18</c:f>
              <c:numCache>
                <c:formatCode>0%</c:formatCode>
                <c:ptCount val="2"/>
                <c:pt idx="0">
                  <c:v>0.86370000000000002</c:v>
                </c:pt>
                <c:pt idx="1">
                  <c:v>0.89429999999999998</c:v>
                </c:pt>
              </c:numCache>
            </c:numRef>
          </c:val>
          <c:extLst>
            <c:ext xmlns:c16="http://schemas.microsoft.com/office/drawing/2014/chart" uri="{C3380CC4-5D6E-409C-BE32-E72D297353CC}">
              <c16:uniqueId val="{00000003-646B-4FEB-9F69-3D1F00C4F44C}"/>
            </c:ext>
          </c:extLst>
        </c:ser>
        <c:ser>
          <c:idx val="4"/>
          <c:order val="4"/>
          <c:tx>
            <c:strRef>
              <c:f>Sheet1!$H$16</c:f>
              <c:strCache>
                <c:ptCount val="1"/>
                <c:pt idx="0">
                  <c:v>Validation F1 Score</c:v>
                </c:pt>
              </c:strCache>
            </c:strRef>
          </c:tx>
          <c:spPr>
            <a:solidFill>
              <a:schemeClr val="accent5"/>
            </a:solidFill>
            <a:ln>
              <a:noFill/>
            </a:ln>
            <a:effectLst/>
          </c:spPr>
          <c:invertIfNegative val="0"/>
          <c:cat>
            <c:strRef>
              <c:f>Sheet1!$C$17:$C$18</c:f>
              <c:strCache>
                <c:ptCount val="2"/>
                <c:pt idx="0">
                  <c:v>Multinomial Naive Bayes</c:v>
                </c:pt>
                <c:pt idx="1">
                  <c:v>Linear SVC</c:v>
                </c:pt>
              </c:strCache>
            </c:strRef>
          </c:cat>
          <c:val>
            <c:numRef>
              <c:f>Sheet1!$H$17:$H$18</c:f>
              <c:numCache>
                <c:formatCode>0%</c:formatCode>
                <c:ptCount val="2"/>
                <c:pt idx="0">
                  <c:v>0.86339999999999995</c:v>
                </c:pt>
                <c:pt idx="1">
                  <c:v>0.89449999999999996</c:v>
                </c:pt>
              </c:numCache>
            </c:numRef>
          </c:val>
          <c:extLst>
            <c:ext xmlns:c16="http://schemas.microsoft.com/office/drawing/2014/chart" uri="{C3380CC4-5D6E-409C-BE32-E72D297353CC}">
              <c16:uniqueId val="{00000004-646B-4FEB-9F69-3D1F00C4F44C}"/>
            </c:ext>
          </c:extLst>
        </c:ser>
        <c:dLbls>
          <c:showLegendKey val="0"/>
          <c:showVal val="0"/>
          <c:showCatName val="0"/>
          <c:showSerName val="0"/>
          <c:showPercent val="0"/>
          <c:showBubbleSize val="0"/>
        </c:dLbls>
        <c:gapWidth val="219"/>
        <c:overlap val="-27"/>
        <c:axId val="1136882239"/>
        <c:axId val="1136893759"/>
      </c:barChart>
      <c:catAx>
        <c:axId val="11368822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6893759"/>
        <c:crosses val="autoZero"/>
        <c:auto val="1"/>
        <c:lblAlgn val="ctr"/>
        <c:lblOffset val="100"/>
        <c:noMultiLvlLbl val="0"/>
      </c:catAx>
      <c:valAx>
        <c:axId val="113689375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68822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0000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3F5DD-DF3B-0DAD-EAF0-E0E5759F08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B6B150-EE27-D7A0-7120-78F1F3A1CB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2974FA-9EDF-DE5D-6B4E-CA73E56977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F6711F-D2E6-40F8-29F1-6503B0BF22EC}"/>
              </a:ext>
            </a:extLst>
          </p:cNvPr>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2447434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56444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296920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B530A-0A87-486C-9923-FA70FB9875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31262A-5569-B540-D31E-8B9124434F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63D775-E04D-4AA9-EAA7-47E98CA0B7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B1CBD6-C7B9-012D-7C52-2C7133D5A7BA}"/>
              </a:ext>
            </a:extLst>
          </p:cNvPr>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191707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4AA92-FE82-EC62-2530-6BFD66B9B6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A59F9D-910D-9D3C-E0F2-2E6EE49463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CC59CA-B555-3001-EA14-923F9F59F8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96A033-C95F-AE0C-5F49-72D2F56B7356}"/>
              </a:ext>
            </a:extLst>
          </p:cNvPr>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3421764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253145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801731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933510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3659539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slideLayout" Target="../slideLayouts/slideLayout1.xml"/><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svg"/><Relationship Id="rId11" Type="http://schemas.openxmlformats.org/officeDocument/2006/relationships/image" Target="../media/image35.png"/><Relationship Id="rId5" Type="http://schemas.openxmlformats.org/officeDocument/2006/relationships/image" Target="../media/image5.png"/><Relationship Id="rId15" Type="http://schemas.openxmlformats.org/officeDocument/2006/relationships/image" Target="../media/image4.png"/><Relationship Id="rId10" Type="http://schemas.openxmlformats.org/officeDocument/2006/relationships/image" Target="../media/image34.svg"/><Relationship Id="rId4" Type="http://schemas.openxmlformats.org/officeDocument/2006/relationships/notesSlide" Target="../notesSlides/notesSlide10.xml"/><Relationship Id="rId9" Type="http://schemas.openxmlformats.org/officeDocument/2006/relationships/image" Target="../media/image33.png"/><Relationship Id="rId14" Type="http://schemas.openxmlformats.org/officeDocument/2006/relationships/image" Target="../media/image38.sv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9.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notesSlide" Target="../notesSlides/notesSlide12.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4.png"/><Relationship Id="rId10" Type="http://schemas.openxmlformats.org/officeDocument/2006/relationships/image" Target="../media/image10.svg"/><Relationship Id="rId4" Type="http://schemas.openxmlformats.org/officeDocument/2006/relationships/notesSlide" Target="../notesSlides/notesSlide2.xml"/><Relationship Id="rId9" Type="http://schemas.openxmlformats.org/officeDocument/2006/relationships/image" Target="../media/image9.png"/><Relationship Id="rId14"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svg"/><Relationship Id="rId11" Type="http://schemas.openxmlformats.org/officeDocument/2006/relationships/image" Target="../media/image19.png"/><Relationship Id="rId5" Type="http://schemas.openxmlformats.org/officeDocument/2006/relationships/image" Target="../media/image5.png"/><Relationship Id="rId10" Type="http://schemas.openxmlformats.org/officeDocument/2006/relationships/image" Target="../media/image18.svg"/><Relationship Id="rId4" Type="http://schemas.openxmlformats.org/officeDocument/2006/relationships/notesSlide" Target="../notesSlides/notesSlide4.xml"/><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1.xml"/><Relationship Id="rId7" Type="http://schemas.openxmlformats.org/officeDocument/2006/relationships/image" Target="../media/image2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svg"/><Relationship Id="rId11" Type="http://schemas.openxmlformats.org/officeDocument/2006/relationships/image" Target="../media/image4.png"/><Relationship Id="rId5" Type="http://schemas.openxmlformats.org/officeDocument/2006/relationships/image" Target="../media/image5.png"/><Relationship Id="rId10" Type="http://schemas.openxmlformats.org/officeDocument/2006/relationships/image" Target="../media/image24.png"/><Relationship Id="rId4" Type="http://schemas.openxmlformats.org/officeDocument/2006/relationships/notesSlide" Target="../notesSlides/notesSlide6.xml"/><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svg"/><Relationship Id="rId11" Type="http://schemas.openxmlformats.org/officeDocument/2006/relationships/image" Target="../media/image29.png"/><Relationship Id="rId5" Type="http://schemas.openxmlformats.org/officeDocument/2006/relationships/image" Target="../media/image5.png"/><Relationship Id="rId10" Type="http://schemas.openxmlformats.org/officeDocument/2006/relationships/image" Target="../media/image28.svg"/><Relationship Id="rId4" Type="http://schemas.openxmlformats.org/officeDocument/2006/relationships/notesSlide" Target="../notesSlides/notesSlide7.xml"/><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slideLayout" Target="../slideLayouts/slideLayout1.xml"/><Relationship Id="rId7" Type="http://schemas.openxmlformats.org/officeDocument/2006/relationships/chart" Target="../charts/char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notesSlide" Target="../notesSlides/notesSlide9.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123794" cy="6865808"/>
          </a:xfrm>
          <a:prstGeom prst="rect">
            <a:avLst/>
          </a:prstGeom>
        </p:spPr>
      </p:pic>
      <p:sp>
        <p:nvSpPr>
          <p:cNvPr id="3" name="Object 2"/>
          <p:cNvSpPr/>
          <p:nvPr/>
        </p:nvSpPr>
        <p:spPr>
          <a:xfrm>
            <a:off x="495176" y="5623560"/>
            <a:ext cx="11456032" cy="671040"/>
          </a:xfrm>
          <a:prstGeom prst="rect">
            <a:avLst/>
          </a:prstGeom>
          <a:noFill/>
        </p:spPr>
        <p:txBody>
          <a:bodyPr wrap="square" lIns="0" tIns="0" rIns="0" bIns="0" rtlCol="0" anchor="t"/>
          <a:lstStyle/>
          <a:p>
            <a:pPr>
              <a:lnSpc>
                <a:spcPts val="4672"/>
              </a:lnSpc>
            </a:pPr>
            <a:r>
              <a:rPr lang="en-US" sz="2000" dirty="0">
                <a:solidFill>
                  <a:srgbClr val="002060"/>
                </a:solidFill>
                <a:latin typeface="Playfair Display" pitchFamily="34" charset="0"/>
              </a:rPr>
              <a:t>TweetSentiment - Social Media Insights </a:t>
            </a:r>
          </a:p>
        </p:txBody>
      </p:sp>
      <p:sp>
        <p:nvSpPr>
          <p:cNvPr id="6" name="TextBox 5">
            <a:extLst>
              <a:ext uri="{FF2B5EF4-FFF2-40B4-BE49-F238E27FC236}">
                <a16:creationId xmlns:a16="http://schemas.microsoft.com/office/drawing/2014/main" id="{2F21BCA8-E4CD-25C3-9462-11120F8B32AB}"/>
              </a:ext>
            </a:extLst>
          </p:cNvPr>
          <p:cNvSpPr txBox="1"/>
          <p:nvPr/>
        </p:nvSpPr>
        <p:spPr>
          <a:xfrm>
            <a:off x="9058244" y="6008368"/>
            <a:ext cx="3133756" cy="286232"/>
          </a:xfrm>
          <a:prstGeom prst="rect">
            <a:avLst/>
          </a:prstGeom>
          <a:noFill/>
        </p:spPr>
        <p:txBody>
          <a:bodyPr wrap="square" lIns="0" tIns="0" rIns="0" bIns="0" rtlCol="0" anchor="t"/>
          <a:lstStyle>
            <a:defPPr>
              <a:defRPr lang="en-US"/>
            </a:defPPr>
            <a:lvl1pPr>
              <a:lnSpc>
                <a:spcPts val="4672"/>
              </a:lnSpc>
              <a:defRPr sz="2000">
                <a:solidFill>
                  <a:srgbClr val="002060"/>
                </a:solidFill>
                <a:latin typeface="Playfair Display" pitchFamily="34" charset="0"/>
              </a:defRPr>
            </a:lvl1pPr>
          </a:lstStyle>
          <a:p>
            <a:r>
              <a:rPr lang="en-US" sz="1200" dirty="0"/>
              <a:t>Submitted By :  Debabrata Mishra</a:t>
            </a:r>
          </a:p>
        </p:txBody>
      </p:sp>
      <p:pic>
        <p:nvPicPr>
          <p:cNvPr id="7" name="Picture 6">
            <a:extLst>
              <a:ext uri="{FF2B5EF4-FFF2-40B4-BE49-F238E27FC236}">
                <a16:creationId xmlns:a16="http://schemas.microsoft.com/office/drawing/2014/main" id="{DF57A7A2-D331-4ED3-1AFC-0F5161292B6A}"/>
              </a:ext>
            </a:extLst>
          </p:cNvPr>
          <p:cNvPicPr>
            <a:picLocks noChangeAspect="1"/>
          </p:cNvPicPr>
          <p:nvPr/>
        </p:nvPicPr>
        <p:blipFill>
          <a:blip r:embed="rId7"/>
          <a:stretch>
            <a:fillRect/>
          </a:stretch>
        </p:blipFill>
        <p:spPr>
          <a:xfrm>
            <a:off x="495176" y="744690"/>
            <a:ext cx="10879960" cy="5081864"/>
          </a:xfrm>
          <a:prstGeom prst="rect">
            <a:avLst/>
          </a:prstGeom>
        </p:spPr>
      </p:pic>
      <p:pic>
        <p:nvPicPr>
          <p:cNvPr id="13" name="Audio 12">
            <a:hlinkClick r:id="" action="ppaction://media"/>
            <a:extLst>
              <a:ext uri="{FF2B5EF4-FFF2-40B4-BE49-F238E27FC236}">
                <a16:creationId xmlns:a16="http://schemas.microsoft.com/office/drawing/2014/main" id="{AD8CF101-6417-E85E-C861-02EAB6A9D5EF}"/>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0655"/>
    </mc:Choice>
    <mc:Fallback>
      <p:transition spd="slow" advTm="50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5FF9B0A-A0B4-144C-695C-D54534DE581B}"/>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A946F547-7C87-1CF0-A9B1-6BBCB175FF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85704" cy="1295076"/>
          </a:xfrm>
          <a:prstGeom prst="rect">
            <a:avLst/>
          </a:prstGeom>
        </p:spPr>
      </p:pic>
      <p:sp>
        <p:nvSpPr>
          <p:cNvPr id="16" name="Object 15">
            <a:extLst>
              <a:ext uri="{FF2B5EF4-FFF2-40B4-BE49-F238E27FC236}">
                <a16:creationId xmlns:a16="http://schemas.microsoft.com/office/drawing/2014/main" id="{3602C6A2-7EA6-68E6-4354-ABC79A504526}"/>
              </a:ext>
            </a:extLst>
          </p:cNvPr>
          <p:cNvSpPr/>
          <p:nvPr/>
        </p:nvSpPr>
        <p:spPr>
          <a:xfrm>
            <a:off x="0" y="5408847"/>
            <a:ext cx="12188952" cy="1447438"/>
          </a:xfrm>
          <a:prstGeom prst="rect">
            <a:avLst/>
          </a:prstGeom>
          <a:solidFill>
            <a:srgbClr val="9AD2CB"/>
          </a:solidFill>
        </p:spPr>
        <p:txBody>
          <a:bodyPr/>
          <a:lstStyle/>
          <a:p>
            <a:endParaRPr lang="en-US"/>
          </a:p>
        </p:txBody>
      </p:sp>
      <p:sp>
        <p:nvSpPr>
          <p:cNvPr id="17" name="Object 16">
            <a:extLst>
              <a:ext uri="{FF2B5EF4-FFF2-40B4-BE49-F238E27FC236}">
                <a16:creationId xmlns:a16="http://schemas.microsoft.com/office/drawing/2014/main" id="{7AA4FF06-CD8F-1928-D73E-42FC06A4B5FF}"/>
              </a:ext>
            </a:extLst>
          </p:cNvPr>
          <p:cNvSpPr/>
          <p:nvPr/>
        </p:nvSpPr>
        <p:spPr>
          <a:xfrm>
            <a:off x="299814" y="5632704"/>
            <a:ext cx="11589325" cy="1051560"/>
          </a:xfrm>
          <a:prstGeom prst="rect">
            <a:avLst/>
          </a:prstGeom>
          <a:noFill/>
        </p:spPr>
        <p:txBody>
          <a:bodyPr wrap="square" lIns="0" tIns="0" rIns="0" bIns="0" rtlCol="0" anchor="t"/>
          <a:lstStyle/>
          <a:p>
            <a:pPr algn="ctr">
              <a:lnSpc>
                <a:spcPts val="2125"/>
              </a:lnSpc>
            </a:pPr>
            <a:r>
              <a:rPr lang="en-US" sz="1400" cap="small" dirty="0">
                <a:solidFill>
                  <a:srgbClr val="071023"/>
                </a:solidFill>
                <a:latin typeface="Roboto" panose="02000000000000000000" pitchFamily="2" charset="0"/>
                <a:ea typeface="Roboto" panose="02000000000000000000" pitchFamily="2" charset="0"/>
                <a:cs typeface="Roboto" panose="02000000000000000000" pitchFamily="2" charset="0"/>
              </a:rPr>
              <a:t>THE SENTIMENT ANALYSIS CONDUCTED ON THE TWITTER DATA PROVIDED VALUABLE INSIGHTS THAT CAN INFORM BUSINESS DECISIONS. THE LINEARSVC CLASSIFIER MODEL IS RECOMMENDED FOR DEPLOYMENT, BUT ONGOING MONITORING AND REFINEMENT WILL BE NECESSARY TO ADDRESS POTENTIAL CHALLENGES AND CAPITALIZE ON EMERGING OPPORTUNITIES.</a:t>
            </a:r>
          </a:p>
          <a:p>
            <a:pPr algn="ctr">
              <a:lnSpc>
                <a:spcPts val="2125"/>
              </a:lnSpc>
              <a:buNone/>
            </a:pPr>
            <a:endParaRPr lang="en-US" sz="1575" b="1" kern="0" spc="158" dirty="0">
              <a:solidFill>
                <a:srgbClr val="181818">
                  <a:alpha val="80000"/>
                </a:srgbClr>
              </a:solidFill>
              <a:latin typeface="Playfair Display" panose="00000500000000000000" pitchFamily="2" charset="0"/>
              <a:ea typeface="Roboto" pitchFamily="34" charset="-122"/>
              <a:cs typeface="Roboto" pitchFamily="34" charset="-120"/>
            </a:endParaRPr>
          </a:p>
        </p:txBody>
      </p:sp>
      <p:sp>
        <p:nvSpPr>
          <p:cNvPr id="4" name="Object 2">
            <a:extLst>
              <a:ext uri="{FF2B5EF4-FFF2-40B4-BE49-F238E27FC236}">
                <a16:creationId xmlns:a16="http://schemas.microsoft.com/office/drawing/2014/main" id="{02855550-F514-AA9B-B18A-7F5F46E4A240}"/>
              </a:ext>
            </a:extLst>
          </p:cNvPr>
          <p:cNvSpPr/>
          <p:nvPr/>
        </p:nvSpPr>
        <p:spPr>
          <a:xfrm>
            <a:off x="476131" y="428868"/>
            <a:ext cx="2592845" cy="507079"/>
          </a:xfrm>
          <a:prstGeom prst="rect">
            <a:avLst/>
          </a:prstGeom>
          <a:noFill/>
        </p:spPr>
        <p:txBody>
          <a:bodyPr wrap="square" lIns="0" tIns="0" rIns="0" bIns="0" rtlCol="0" anchor="t"/>
          <a:lstStyle/>
          <a:p>
            <a:pPr algn="l">
              <a:lnSpc>
                <a:spcPts val="3994"/>
              </a:lnSpc>
              <a:buNone/>
            </a:pPr>
            <a:r>
              <a:rPr lang="en-US" sz="3750" dirty="0">
                <a:solidFill>
                  <a:schemeClr val="bg1"/>
                </a:solidFill>
                <a:latin typeface="Playfair Display" pitchFamily="34" charset="0"/>
                <a:ea typeface="Playfair Display" pitchFamily="34" charset="-122"/>
                <a:cs typeface="Playfair Display" pitchFamily="34" charset="-120"/>
              </a:rPr>
              <a:t>Conclusion</a:t>
            </a:r>
            <a:endParaRPr lang="en-US" dirty="0">
              <a:solidFill>
                <a:schemeClr val="bg1"/>
              </a:solidFill>
            </a:endParaRPr>
          </a:p>
        </p:txBody>
      </p:sp>
      <p:pic>
        <p:nvPicPr>
          <p:cNvPr id="41" name="Object 3" descr="preencoded.png">
            <a:extLst>
              <a:ext uri="{FF2B5EF4-FFF2-40B4-BE49-F238E27FC236}">
                <a16:creationId xmlns:a16="http://schemas.microsoft.com/office/drawing/2014/main" id="{828C50ED-BE8E-FA22-6F04-295C99C7CD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68081" y="1650219"/>
            <a:ext cx="371382" cy="371382"/>
          </a:xfrm>
          <a:prstGeom prst="rect">
            <a:avLst/>
          </a:prstGeom>
        </p:spPr>
      </p:pic>
      <p:sp>
        <p:nvSpPr>
          <p:cNvPr id="42" name="Object 4">
            <a:extLst>
              <a:ext uri="{FF2B5EF4-FFF2-40B4-BE49-F238E27FC236}">
                <a16:creationId xmlns:a16="http://schemas.microsoft.com/office/drawing/2014/main" id="{79EC4354-D880-4E63-2719-86A77823F611}"/>
              </a:ext>
            </a:extLst>
          </p:cNvPr>
          <p:cNvSpPr/>
          <p:nvPr/>
        </p:nvSpPr>
        <p:spPr>
          <a:xfrm>
            <a:off x="1999750" y="1427322"/>
            <a:ext cx="4242327" cy="215806"/>
          </a:xfrm>
          <a:prstGeom prst="rect">
            <a:avLst/>
          </a:prstGeom>
          <a:noFill/>
        </p:spPr>
        <p:txBody>
          <a:bodyPr wrap="square" lIns="0" tIns="0" rIns="0" bIns="0" rtlCol="0" anchor="t"/>
          <a:lstStyle/>
          <a:p>
            <a:pPr algn="l">
              <a:lnSpc>
                <a:spcPts val="1700"/>
              </a:lnSpc>
              <a:buNone/>
            </a:pPr>
            <a:r>
              <a:rPr lang="en-US" sz="1400" b="1" kern="0" spc="126" dirty="0">
                <a:solidFill>
                  <a:schemeClr val="bg1"/>
                </a:solidFill>
                <a:latin typeface="Playfair Display" panose="00000500000000000000" pitchFamily="2" charset="0"/>
                <a:ea typeface="Lato" panose="020F0502020204030203" pitchFamily="34" charset="0"/>
                <a:cs typeface="Lato" panose="020F0502020204030203" pitchFamily="34" charset="0"/>
              </a:rPr>
              <a:t>SUMMARY OF ANALYSIS</a:t>
            </a:r>
            <a:endParaRPr lang="en-US" sz="1400" dirty="0">
              <a:solidFill>
                <a:schemeClr val="bg1"/>
              </a:solidFill>
              <a:latin typeface="Playfair Display" panose="00000500000000000000" pitchFamily="2" charset="0"/>
              <a:ea typeface="Lato" panose="020F0502020204030203" pitchFamily="34" charset="0"/>
              <a:cs typeface="Lato" panose="020F0502020204030203" pitchFamily="34" charset="0"/>
            </a:endParaRPr>
          </a:p>
        </p:txBody>
      </p:sp>
      <p:sp>
        <p:nvSpPr>
          <p:cNvPr id="43" name="Object 5">
            <a:extLst>
              <a:ext uri="{FF2B5EF4-FFF2-40B4-BE49-F238E27FC236}">
                <a16:creationId xmlns:a16="http://schemas.microsoft.com/office/drawing/2014/main" id="{0C912A42-F47C-36A3-F30B-F3FC788214FB}"/>
              </a:ext>
            </a:extLst>
          </p:cNvPr>
          <p:cNvSpPr/>
          <p:nvPr/>
        </p:nvSpPr>
        <p:spPr>
          <a:xfrm>
            <a:off x="1999750" y="1718476"/>
            <a:ext cx="4242327" cy="1149261"/>
          </a:xfrm>
          <a:prstGeom prst="rect">
            <a:avLst/>
          </a:prstGeom>
          <a:noFill/>
        </p:spPr>
        <p:txBody>
          <a:bodyPr wrap="square" lIns="0" tIns="0" rIns="0" bIns="0" rtlCol="0" anchor="t"/>
          <a:lstStyle/>
          <a:p>
            <a:pPr algn="just">
              <a:lnSpc>
                <a:spcPts val="1811"/>
              </a:lnSpc>
              <a:spcBef>
                <a:spcPts val="582"/>
              </a:spcBef>
              <a:buNone/>
            </a:pPr>
            <a:r>
              <a:rPr lang="en-US" sz="1400" kern="0" spc="26" dirty="0">
                <a:solidFill>
                  <a:schemeClr val="bg1"/>
                </a:solidFill>
                <a:latin typeface="Playfair Display" panose="00000500000000000000" pitchFamily="2" charset="0"/>
                <a:ea typeface="Lato" panose="020F0502020204030203" pitchFamily="34" charset="0"/>
                <a:cs typeface="Lato" panose="020F0502020204030203" pitchFamily="34" charset="0"/>
              </a:rPr>
              <a:t>Provided an overview of the sentiment analysis conducted on the Twitter data, including insights on the overall sentiment trends, key drivers of positive and negative sentiment, and implications for the business.</a:t>
            </a:r>
            <a:endParaRPr lang="en-US" sz="1400" dirty="0">
              <a:solidFill>
                <a:schemeClr val="bg1"/>
              </a:solidFill>
              <a:latin typeface="Playfair Display" panose="00000500000000000000" pitchFamily="2" charset="0"/>
              <a:ea typeface="Lato" panose="020F0502020204030203" pitchFamily="34" charset="0"/>
              <a:cs typeface="Lato" panose="020F0502020204030203" pitchFamily="34" charset="0"/>
            </a:endParaRPr>
          </a:p>
        </p:txBody>
      </p:sp>
      <p:pic>
        <p:nvPicPr>
          <p:cNvPr id="44" name="Object 6" descr="preencoded.png">
            <a:extLst>
              <a:ext uri="{FF2B5EF4-FFF2-40B4-BE49-F238E27FC236}">
                <a16:creationId xmlns:a16="http://schemas.microsoft.com/office/drawing/2014/main" id="{61AA4C67-7572-FD5C-157A-3F6B11C9AF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23429" y="3443840"/>
            <a:ext cx="476131" cy="399950"/>
          </a:xfrm>
          <a:prstGeom prst="rect">
            <a:avLst/>
          </a:prstGeom>
        </p:spPr>
      </p:pic>
      <p:sp>
        <p:nvSpPr>
          <p:cNvPr id="45" name="Object 7">
            <a:extLst>
              <a:ext uri="{FF2B5EF4-FFF2-40B4-BE49-F238E27FC236}">
                <a16:creationId xmlns:a16="http://schemas.microsoft.com/office/drawing/2014/main" id="{3DCE7E33-4640-8065-E821-B63478A81FD8}"/>
              </a:ext>
            </a:extLst>
          </p:cNvPr>
          <p:cNvSpPr/>
          <p:nvPr/>
        </p:nvSpPr>
        <p:spPr>
          <a:xfrm>
            <a:off x="1999750" y="3255664"/>
            <a:ext cx="4242327" cy="215806"/>
          </a:xfrm>
          <a:prstGeom prst="rect">
            <a:avLst/>
          </a:prstGeom>
          <a:noFill/>
        </p:spPr>
        <p:txBody>
          <a:bodyPr wrap="square" lIns="0" tIns="0" rIns="0" bIns="0" rtlCol="0" anchor="t"/>
          <a:lstStyle/>
          <a:p>
            <a:pPr algn="l">
              <a:lnSpc>
                <a:spcPts val="1700"/>
              </a:lnSpc>
              <a:buNone/>
            </a:pPr>
            <a:r>
              <a:rPr lang="en-US" sz="1400" b="1" kern="0" spc="126" dirty="0">
                <a:solidFill>
                  <a:schemeClr val="bg1"/>
                </a:solidFill>
                <a:latin typeface="Playfair Display" panose="00000500000000000000" pitchFamily="2" charset="0"/>
                <a:ea typeface="Lato" panose="020F0502020204030203" pitchFamily="34" charset="0"/>
                <a:cs typeface="Lato" panose="020F0502020204030203" pitchFamily="34" charset="0"/>
              </a:rPr>
              <a:t>CHOSEN MODEL FOR DEPLOYMENT</a:t>
            </a:r>
            <a:endParaRPr lang="en-US" sz="1400" dirty="0">
              <a:solidFill>
                <a:schemeClr val="bg1"/>
              </a:solidFill>
              <a:latin typeface="Playfair Display" panose="00000500000000000000" pitchFamily="2" charset="0"/>
              <a:ea typeface="Lato" panose="020F0502020204030203" pitchFamily="34" charset="0"/>
              <a:cs typeface="Lato" panose="020F0502020204030203" pitchFamily="34" charset="0"/>
            </a:endParaRPr>
          </a:p>
        </p:txBody>
      </p:sp>
      <p:sp>
        <p:nvSpPr>
          <p:cNvPr id="46" name="Object 8">
            <a:extLst>
              <a:ext uri="{FF2B5EF4-FFF2-40B4-BE49-F238E27FC236}">
                <a16:creationId xmlns:a16="http://schemas.microsoft.com/office/drawing/2014/main" id="{1621677C-3F6F-75FC-61D9-31F8DEF8BDE6}"/>
              </a:ext>
            </a:extLst>
          </p:cNvPr>
          <p:cNvSpPr/>
          <p:nvPr/>
        </p:nvSpPr>
        <p:spPr>
          <a:xfrm>
            <a:off x="1999750" y="3546818"/>
            <a:ext cx="4242327" cy="919409"/>
          </a:xfrm>
          <a:prstGeom prst="rect">
            <a:avLst/>
          </a:prstGeom>
          <a:noFill/>
        </p:spPr>
        <p:txBody>
          <a:bodyPr wrap="square" lIns="0" tIns="0" rIns="0" bIns="0" rtlCol="0" anchor="t"/>
          <a:lstStyle/>
          <a:p>
            <a:pPr algn="just">
              <a:lnSpc>
                <a:spcPts val="1811"/>
              </a:lnSpc>
              <a:spcBef>
                <a:spcPts val="582"/>
              </a:spcBef>
              <a:buNone/>
            </a:pPr>
            <a:r>
              <a:rPr lang="en-US" sz="1400" kern="0" spc="26" dirty="0">
                <a:solidFill>
                  <a:schemeClr val="bg1"/>
                </a:solidFill>
                <a:latin typeface="Playfair Display" panose="00000500000000000000" pitchFamily="2" charset="0"/>
                <a:ea typeface="Lato" panose="020F0502020204030203" pitchFamily="34" charset="0"/>
                <a:cs typeface="Lato" panose="020F0502020204030203" pitchFamily="34" charset="0"/>
              </a:rPr>
              <a:t>Determined that the LinerarSVC classifier model provided the best performance in terms of accuracy, precision, and recall, and is recommended for deployment.</a:t>
            </a:r>
            <a:endParaRPr lang="en-US" sz="1400" dirty="0">
              <a:solidFill>
                <a:schemeClr val="bg1"/>
              </a:solidFill>
              <a:latin typeface="Playfair Display" panose="00000500000000000000" pitchFamily="2" charset="0"/>
              <a:ea typeface="Lato" panose="020F0502020204030203" pitchFamily="34" charset="0"/>
              <a:cs typeface="Lato" panose="020F0502020204030203" pitchFamily="34" charset="0"/>
            </a:endParaRPr>
          </a:p>
        </p:txBody>
      </p:sp>
      <p:pic>
        <p:nvPicPr>
          <p:cNvPr id="47" name="Object 9" descr="preencoded.png">
            <a:extLst>
              <a:ext uri="{FF2B5EF4-FFF2-40B4-BE49-F238E27FC236}">
                <a16:creationId xmlns:a16="http://schemas.microsoft.com/office/drawing/2014/main" id="{F83ECA41-2085-CB10-069E-D778E24BE5D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83193" y="1626658"/>
            <a:ext cx="418995" cy="418995"/>
          </a:xfrm>
          <a:prstGeom prst="rect">
            <a:avLst/>
          </a:prstGeom>
        </p:spPr>
      </p:pic>
      <p:sp>
        <p:nvSpPr>
          <p:cNvPr id="48" name="Object 10">
            <a:extLst>
              <a:ext uri="{FF2B5EF4-FFF2-40B4-BE49-F238E27FC236}">
                <a16:creationId xmlns:a16="http://schemas.microsoft.com/office/drawing/2014/main" id="{79493471-A3FC-65DC-21A9-104F1F6471C2}"/>
              </a:ext>
            </a:extLst>
          </p:cNvPr>
          <p:cNvSpPr/>
          <p:nvPr/>
        </p:nvSpPr>
        <p:spPr>
          <a:xfrm>
            <a:off x="7237190" y="1427322"/>
            <a:ext cx="4242327" cy="215806"/>
          </a:xfrm>
          <a:prstGeom prst="rect">
            <a:avLst/>
          </a:prstGeom>
          <a:noFill/>
        </p:spPr>
        <p:txBody>
          <a:bodyPr wrap="square" lIns="0" tIns="0" rIns="0" bIns="0" rtlCol="0" anchor="t"/>
          <a:lstStyle/>
          <a:p>
            <a:pPr algn="l">
              <a:lnSpc>
                <a:spcPts val="1700"/>
              </a:lnSpc>
              <a:buNone/>
            </a:pPr>
            <a:r>
              <a:rPr lang="en-US" sz="1400" b="1" kern="0" spc="126" dirty="0">
                <a:solidFill>
                  <a:schemeClr val="bg1"/>
                </a:solidFill>
                <a:latin typeface="Playfair Display" panose="00000500000000000000" pitchFamily="2" charset="0"/>
                <a:ea typeface="Lato" panose="020F0502020204030203" pitchFamily="34" charset="0"/>
                <a:cs typeface="Lato" panose="020F0502020204030203" pitchFamily="34" charset="0"/>
              </a:rPr>
              <a:t>POTENTIAL CHALLENGES</a:t>
            </a:r>
            <a:endParaRPr lang="en-US" sz="1400" dirty="0">
              <a:solidFill>
                <a:schemeClr val="bg1"/>
              </a:solidFill>
              <a:latin typeface="Playfair Display" panose="00000500000000000000" pitchFamily="2" charset="0"/>
              <a:ea typeface="Lato" panose="020F0502020204030203" pitchFamily="34" charset="0"/>
              <a:cs typeface="Lato" panose="020F0502020204030203" pitchFamily="34" charset="0"/>
            </a:endParaRPr>
          </a:p>
        </p:txBody>
      </p:sp>
      <p:sp>
        <p:nvSpPr>
          <p:cNvPr id="49" name="Object 11">
            <a:extLst>
              <a:ext uri="{FF2B5EF4-FFF2-40B4-BE49-F238E27FC236}">
                <a16:creationId xmlns:a16="http://schemas.microsoft.com/office/drawing/2014/main" id="{3C2CFFB0-DEEF-E55F-C64D-23DD902EE39F}"/>
              </a:ext>
            </a:extLst>
          </p:cNvPr>
          <p:cNvSpPr/>
          <p:nvPr/>
        </p:nvSpPr>
        <p:spPr>
          <a:xfrm>
            <a:off x="7237190" y="1718476"/>
            <a:ext cx="4242327" cy="919409"/>
          </a:xfrm>
          <a:prstGeom prst="rect">
            <a:avLst/>
          </a:prstGeom>
          <a:noFill/>
        </p:spPr>
        <p:txBody>
          <a:bodyPr wrap="square" lIns="0" tIns="0" rIns="0" bIns="0" rtlCol="0" anchor="t"/>
          <a:lstStyle/>
          <a:p>
            <a:pPr algn="just">
              <a:lnSpc>
                <a:spcPts val="1811"/>
              </a:lnSpc>
              <a:spcBef>
                <a:spcPts val="582"/>
              </a:spcBef>
              <a:buNone/>
            </a:pPr>
            <a:r>
              <a:rPr lang="en-US" sz="1400" kern="0" spc="26" dirty="0">
                <a:solidFill>
                  <a:schemeClr val="bg1"/>
                </a:solidFill>
                <a:latin typeface="Playfair Display" panose="00000500000000000000" pitchFamily="2" charset="0"/>
                <a:ea typeface="Lato" panose="020F0502020204030203" pitchFamily="34" charset="0"/>
                <a:cs typeface="Lato" panose="020F0502020204030203" pitchFamily="34" charset="0"/>
              </a:rPr>
              <a:t>Highlighted potential challenges such as dealing with evolving Twitter data, addressing biases in the training data, and ensuring the model remains robust over time.</a:t>
            </a:r>
            <a:endParaRPr lang="en-US" sz="1400" dirty="0">
              <a:solidFill>
                <a:schemeClr val="bg1"/>
              </a:solidFill>
              <a:latin typeface="Playfair Display" panose="00000500000000000000" pitchFamily="2" charset="0"/>
              <a:ea typeface="Lato" panose="020F0502020204030203" pitchFamily="34" charset="0"/>
              <a:cs typeface="Lato" panose="020F0502020204030203" pitchFamily="34" charset="0"/>
            </a:endParaRPr>
          </a:p>
        </p:txBody>
      </p:sp>
      <p:pic>
        <p:nvPicPr>
          <p:cNvPr id="50" name="Object 12" descr="preencoded.png">
            <a:extLst>
              <a:ext uri="{FF2B5EF4-FFF2-40B4-BE49-F238E27FC236}">
                <a16:creationId xmlns:a16="http://schemas.microsoft.com/office/drawing/2014/main" id="{A2F8F0A5-CF23-0665-AF00-D4C7DE84249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2036" y="3194615"/>
            <a:ext cx="438040" cy="457086"/>
          </a:xfrm>
          <a:prstGeom prst="rect">
            <a:avLst/>
          </a:prstGeom>
        </p:spPr>
      </p:pic>
      <p:sp>
        <p:nvSpPr>
          <p:cNvPr id="51" name="Object 13">
            <a:extLst>
              <a:ext uri="{FF2B5EF4-FFF2-40B4-BE49-F238E27FC236}">
                <a16:creationId xmlns:a16="http://schemas.microsoft.com/office/drawing/2014/main" id="{00BF6D99-6352-2256-80A5-2C355A8DCFA7}"/>
              </a:ext>
            </a:extLst>
          </p:cNvPr>
          <p:cNvSpPr/>
          <p:nvPr/>
        </p:nvSpPr>
        <p:spPr>
          <a:xfrm>
            <a:off x="7237190" y="3017599"/>
            <a:ext cx="4242327" cy="215806"/>
          </a:xfrm>
          <a:prstGeom prst="rect">
            <a:avLst/>
          </a:prstGeom>
          <a:noFill/>
        </p:spPr>
        <p:txBody>
          <a:bodyPr wrap="square" lIns="0" tIns="0" rIns="0" bIns="0" rtlCol="0" anchor="t"/>
          <a:lstStyle/>
          <a:p>
            <a:pPr algn="l">
              <a:lnSpc>
                <a:spcPts val="1700"/>
              </a:lnSpc>
              <a:buNone/>
            </a:pPr>
            <a:r>
              <a:rPr lang="en-US" sz="1400" b="1" kern="0" spc="126" dirty="0">
                <a:solidFill>
                  <a:schemeClr val="bg1"/>
                </a:solidFill>
                <a:latin typeface="Playfair Display" panose="00000500000000000000" pitchFamily="2" charset="0"/>
                <a:ea typeface="Lato" panose="020F0502020204030203" pitchFamily="34" charset="0"/>
                <a:cs typeface="Lato" panose="020F0502020204030203" pitchFamily="34" charset="0"/>
              </a:rPr>
              <a:t>POTENTIAL OPPORTUNITIES</a:t>
            </a:r>
            <a:endParaRPr lang="en-US" sz="1400" dirty="0">
              <a:solidFill>
                <a:schemeClr val="bg1"/>
              </a:solidFill>
              <a:latin typeface="Playfair Display" panose="00000500000000000000" pitchFamily="2" charset="0"/>
              <a:ea typeface="Lato" panose="020F0502020204030203" pitchFamily="34" charset="0"/>
              <a:cs typeface="Lato" panose="020F0502020204030203" pitchFamily="34" charset="0"/>
            </a:endParaRPr>
          </a:p>
        </p:txBody>
      </p:sp>
      <p:sp>
        <p:nvSpPr>
          <p:cNvPr id="52" name="Object 14">
            <a:extLst>
              <a:ext uri="{FF2B5EF4-FFF2-40B4-BE49-F238E27FC236}">
                <a16:creationId xmlns:a16="http://schemas.microsoft.com/office/drawing/2014/main" id="{C22F2DE7-6FD5-C66F-5C45-D044039D552D}"/>
              </a:ext>
            </a:extLst>
          </p:cNvPr>
          <p:cNvSpPr/>
          <p:nvPr/>
        </p:nvSpPr>
        <p:spPr>
          <a:xfrm>
            <a:off x="7237190" y="3308753"/>
            <a:ext cx="4242327" cy="1379113"/>
          </a:xfrm>
          <a:prstGeom prst="rect">
            <a:avLst/>
          </a:prstGeom>
          <a:noFill/>
        </p:spPr>
        <p:txBody>
          <a:bodyPr wrap="square" lIns="0" tIns="0" rIns="0" bIns="0" rtlCol="0" anchor="t"/>
          <a:lstStyle/>
          <a:p>
            <a:pPr algn="just">
              <a:lnSpc>
                <a:spcPts val="1811"/>
              </a:lnSpc>
              <a:spcBef>
                <a:spcPts val="582"/>
              </a:spcBef>
              <a:buNone/>
            </a:pPr>
            <a:r>
              <a:rPr lang="en-US" sz="1400" kern="0" spc="26" dirty="0">
                <a:solidFill>
                  <a:schemeClr val="bg1"/>
                </a:solidFill>
                <a:latin typeface="Playfair Display" panose="00000500000000000000" pitchFamily="2" charset="0"/>
                <a:ea typeface="Lato" panose="020F0502020204030203" pitchFamily="34" charset="0"/>
                <a:cs typeface="Lato" panose="020F0502020204030203" pitchFamily="34" charset="0"/>
              </a:rPr>
              <a:t>Identified opportunities to enhance the sentiment analysis, such as incorporating additional data sources, leveraging natural language processing techniques, and automating the model deployment and monitoring processes.</a:t>
            </a:r>
            <a:endParaRPr lang="en-US" sz="1400" dirty="0">
              <a:solidFill>
                <a:schemeClr val="bg1"/>
              </a:solidFill>
              <a:latin typeface="Playfair Display" panose="00000500000000000000" pitchFamily="2" charset="0"/>
              <a:ea typeface="Lato" panose="020F0502020204030203" pitchFamily="34" charset="0"/>
              <a:cs typeface="Lato" panose="020F0502020204030203" pitchFamily="34" charset="0"/>
            </a:endParaRPr>
          </a:p>
        </p:txBody>
      </p:sp>
      <p:pic>
        <p:nvPicPr>
          <p:cNvPr id="6" name="Audio 5">
            <a:hlinkClick r:id="" action="ppaction://media"/>
            <a:extLst>
              <a:ext uri="{FF2B5EF4-FFF2-40B4-BE49-F238E27FC236}">
                <a16:creationId xmlns:a16="http://schemas.microsoft.com/office/drawing/2014/main" id="{0EE9D839-1FB9-BD1F-988B-185ABFD57ABC}"/>
              </a:ext>
            </a:extLst>
          </p:cNvPr>
          <p:cNvPicPr>
            <a:picLocks noChangeAspect="1"/>
          </p:cNvPicPr>
          <p:nvPr>
            <a:audioFile r:link="rId2"/>
            <p:extLst>
              <p:ext uri="{DAA4B4D4-6D71-4841-9C94-3DE7FCFB9230}">
                <p14:media xmlns:p14="http://schemas.microsoft.com/office/powerpoint/2010/main" r:embed="rId1"/>
              </p:ext>
            </p:extLst>
          </p:nvPr>
        </p:nvPicPr>
        <p:blipFill>
          <a:blip r:embed="rId1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75041616"/>
      </p:ext>
    </p:extLst>
  </p:cSld>
  <p:clrMapOvr>
    <a:masterClrMapping/>
  </p:clrMapOvr>
  <mc:AlternateContent xmlns:mc="http://schemas.openxmlformats.org/markup-compatibility/2006">
    <mc:Choice xmlns:p14="http://schemas.microsoft.com/office/powerpoint/2010/main" Requires="p14">
      <p:transition spd="slow" p14:dur="2000" advTm="81415"/>
    </mc:Choice>
    <mc:Fallback>
      <p:transition spd="slow" advTm="81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85704" cy="1295076"/>
          </a:xfrm>
          <a:prstGeom prst="rect">
            <a:avLst/>
          </a:prstGeom>
        </p:spPr>
      </p:pic>
      <p:sp>
        <p:nvSpPr>
          <p:cNvPr id="16" name="Object 15"/>
          <p:cNvSpPr/>
          <p:nvPr/>
        </p:nvSpPr>
        <p:spPr>
          <a:xfrm>
            <a:off x="0" y="5408847"/>
            <a:ext cx="12188952" cy="1447438"/>
          </a:xfrm>
          <a:prstGeom prst="rect">
            <a:avLst/>
          </a:prstGeom>
          <a:solidFill>
            <a:srgbClr val="9AD2CB"/>
          </a:solidFill>
        </p:spPr>
        <p:txBody>
          <a:bodyPr/>
          <a:lstStyle/>
          <a:p>
            <a:endParaRPr lang="en-US">
              <a:solidFill>
                <a:srgbClr val="002060"/>
              </a:solidFill>
            </a:endParaRPr>
          </a:p>
        </p:txBody>
      </p:sp>
      <p:sp>
        <p:nvSpPr>
          <p:cNvPr id="17" name="Object 16"/>
          <p:cNvSpPr/>
          <p:nvPr/>
        </p:nvSpPr>
        <p:spPr>
          <a:xfrm>
            <a:off x="476130" y="1295076"/>
            <a:ext cx="7031094" cy="3551244"/>
          </a:xfrm>
          <a:prstGeom prst="rect">
            <a:avLst/>
          </a:prstGeom>
          <a:noFill/>
        </p:spPr>
        <p:txBody>
          <a:bodyPr wrap="square" lIns="0" tIns="0" rIns="0" bIns="0" rtlCol="0" anchor="t"/>
          <a:lstStyle/>
          <a:p>
            <a:pPr algn="just">
              <a:lnSpc>
                <a:spcPts val="2125"/>
              </a:lnSpc>
              <a:buNone/>
            </a:pPr>
            <a:r>
              <a:rPr lang="en-US" sz="1575" kern="0" spc="158" dirty="0">
                <a:solidFill>
                  <a:srgbClr val="002060"/>
                </a:solidFill>
                <a:latin typeface="Roboto" pitchFamily="34" charset="0"/>
                <a:ea typeface="Roboto" pitchFamily="34" charset="-122"/>
                <a:cs typeface="Roboto" pitchFamily="34" charset="-120"/>
              </a:rPr>
              <a:t>I prioritized user privacy by strictly following data privacy regulations. All personal identifiers were removed to ensure anonymization, and data access was restricted solely to authorized personnel, protecting user information and aligning with legal standards. Addressing potential biases in both the dataset and model was equally important. I applied methods to identify and reduce biases, ensuring the sentiment analysis results were fair and accurate. This included using a diverse dataset to prevent skewed representations and implementing fairness metrics to assess the model’s performance across various demographics. Additionally, the algorithm was continuously monitored and adjusted to address any detected biases, supporting an ethical and responsible approach to sentiment analysis.</a:t>
            </a:r>
          </a:p>
        </p:txBody>
      </p:sp>
      <p:sp>
        <p:nvSpPr>
          <p:cNvPr id="18" name="Object 2">
            <a:extLst>
              <a:ext uri="{FF2B5EF4-FFF2-40B4-BE49-F238E27FC236}">
                <a16:creationId xmlns:a16="http://schemas.microsoft.com/office/drawing/2014/main" id="{06F657AD-74A5-54C6-E088-382BA875FEC5}"/>
              </a:ext>
            </a:extLst>
          </p:cNvPr>
          <p:cNvSpPr/>
          <p:nvPr/>
        </p:nvSpPr>
        <p:spPr>
          <a:xfrm>
            <a:off x="476131" y="422566"/>
            <a:ext cx="11593949" cy="507079"/>
          </a:xfrm>
          <a:prstGeom prst="rect">
            <a:avLst/>
          </a:prstGeom>
          <a:noFill/>
        </p:spPr>
        <p:txBody>
          <a:bodyPr wrap="square" lIns="0" tIns="0" rIns="0" bIns="0" rtlCol="0" anchor="t"/>
          <a:lstStyle/>
          <a:p>
            <a:pPr algn="l">
              <a:lnSpc>
                <a:spcPts val="3994"/>
              </a:lnSpc>
              <a:buNone/>
            </a:pPr>
            <a:r>
              <a:rPr lang="en-US" sz="3750" dirty="0">
                <a:solidFill>
                  <a:srgbClr val="002060"/>
                </a:solidFill>
                <a:latin typeface="Playfair Display" pitchFamily="34" charset="0"/>
                <a:ea typeface="Playfair Display" pitchFamily="34" charset="-122"/>
                <a:cs typeface="Playfair Display" pitchFamily="34" charset="-120"/>
              </a:rPr>
              <a:t>Ethical Considerations</a:t>
            </a:r>
          </a:p>
          <a:p>
            <a:pPr algn="l">
              <a:lnSpc>
                <a:spcPts val="3994"/>
              </a:lnSpc>
              <a:buNone/>
            </a:pPr>
            <a:endParaRPr lang="en-US" dirty="0">
              <a:solidFill>
                <a:srgbClr val="002060"/>
              </a:solidFill>
            </a:endParaRPr>
          </a:p>
        </p:txBody>
      </p:sp>
      <p:pic>
        <p:nvPicPr>
          <p:cNvPr id="8" name="Object 2" descr="preencoded.png">
            <a:extLst>
              <a:ext uri="{FF2B5EF4-FFF2-40B4-BE49-F238E27FC236}">
                <a16:creationId xmlns:a16="http://schemas.microsoft.com/office/drawing/2014/main" id="{CF405666-3D83-B6AC-636B-0664C66D7BED}"/>
              </a:ext>
            </a:extLst>
          </p:cNvPr>
          <p:cNvPicPr>
            <a:picLocks noChangeAspect="1"/>
          </p:cNvPicPr>
          <p:nvPr/>
        </p:nvPicPr>
        <p:blipFill>
          <a:blip r:embed="rId7"/>
          <a:srcRect l="-2166" t="-71053" r="-2166" b="-71053"/>
          <a:stretch/>
        </p:blipFill>
        <p:spPr>
          <a:xfrm>
            <a:off x="8011973" y="676105"/>
            <a:ext cx="3703896" cy="3966553"/>
          </a:xfrm>
          <a:prstGeom prst="rect">
            <a:avLst/>
          </a:prstGeom>
        </p:spPr>
      </p:pic>
      <p:pic>
        <p:nvPicPr>
          <p:cNvPr id="5" name="Audio 4">
            <a:hlinkClick r:id="" action="ppaction://media"/>
            <a:extLst>
              <a:ext uri="{FF2B5EF4-FFF2-40B4-BE49-F238E27FC236}">
                <a16:creationId xmlns:a16="http://schemas.microsoft.com/office/drawing/2014/main" id="{6A314F11-2D9D-85BB-7B05-97EEC3D063DC}"/>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55768686"/>
      </p:ext>
    </p:extLst>
  </p:cSld>
  <p:clrMapOvr>
    <a:masterClrMapping/>
  </p:clrMapOvr>
  <mc:AlternateContent xmlns:mc="http://schemas.openxmlformats.org/markup-compatibility/2006">
    <mc:Choice xmlns:p14="http://schemas.microsoft.com/office/powerpoint/2010/main" Requires="p14">
      <p:transition spd="slow" p14:dur="2000" advTm="35468"/>
    </mc:Choice>
    <mc:Fallback>
      <p:transition spd="slow" advTm="35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ject 2" descr="preencoded.png">
            <a:extLst>
              <a:ext uri="{FF2B5EF4-FFF2-40B4-BE49-F238E27FC236}">
                <a16:creationId xmlns:a16="http://schemas.microsoft.com/office/drawing/2014/main" id="{D175B09E-6886-0C0E-B7E3-504CB28914DD}"/>
              </a:ext>
            </a:extLst>
          </p:cNvPr>
          <p:cNvPicPr>
            <a:picLocks noChangeAspect="1"/>
          </p:cNvPicPr>
          <p:nvPr/>
        </p:nvPicPr>
        <p:blipFill>
          <a:blip r:embed="rId5"/>
          <a:srcRect t="13149" b="19054"/>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grpSp>
        <p:nvGrpSpPr>
          <p:cNvPr id="35" name="Group 34">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36" name="Freeform: Shape 35">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 name="Object 1"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0"/>
            <a:ext cx="85704" cy="1295076"/>
          </a:xfrm>
          <a:prstGeom prst="rect">
            <a:avLst/>
          </a:prstGeom>
        </p:spPr>
      </p:pic>
      <p:pic>
        <p:nvPicPr>
          <p:cNvPr id="6" name="Audio 5">
            <a:hlinkClick r:id="" action="ppaction://media"/>
            <a:extLst>
              <a:ext uri="{FF2B5EF4-FFF2-40B4-BE49-F238E27FC236}">
                <a16:creationId xmlns:a16="http://schemas.microsoft.com/office/drawing/2014/main" id="{9C891292-CD35-5961-61A6-4BE329492E68}"/>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82788278"/>
      </p:ext>
    </p:extLst>
  </p:cSld>
  <p:clrMapOvr>
    <a:masterClrMapping/>
  </p:clrMapOvr>
  <mc:AlternateContent xmlns:mc="http://schemas.openxmlformats.org/markup-compatibility/2006">
    <mc:Choice xmlns:p14="http://schemas.microsoft.com/office/powerpoint/2010/main" Requires="p14">
      <p:transition spd="slow" p14:dur="2000" advTm="1959"/>
    </mc:Choice>
    <mc:Fallback>
      <p:transition spd="slow" advTm="1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11162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85704" cy="1295076"/>
          </a:xfrm>
          <a:prstGeom prst="rect">
            <a:avLst/>
          </a:prstGeom>
        </p:spPr>
      </p:pic>
      <p:sp>
        <p:nvSpPr>
          <p:cNvPr id="3" name="Object 2"/>
          <p:cNvSpPr/>
          <p:nvPr/>
        </p:nvSpPr>
        <p:spPr>
          <a:xfrm>
            <a:off x="476131" y="422566"/>
            <a:ext cx="11413008" cy="507079"/>
          </a:xfrm>
          <a:prstGeom prst="rect">
            <a:avLst/>
          </a:prstGeom>
          <a:noFill/>
        </p:spPr>
        <p:txBody>
          <a:bodyPr wrap="square" lIns="0" tIns="0" rIns="0" bIns="0" rtlCol="0" anchor="t"/>
          <a:lstStyle/>
          <a:p>
            <a:pPr algn="l">
              <a:lnSpc>
                <a:spcPts val="3994"/>
              </a:lnSpc>
              <a:buNone/>
            </a:pPr>
            <a:r>
              <a:rPr lang="en-US" sz="3750" dirty="0">
                <a:solidFill>
                  <a:srgbClr val="FFFFFF"/>
                </a:solidFill>
                <a:latin typeface="Playfair Display" pitchFamily="34" charset="0"/>
                <a:ea typeface="Playfair Display" pitchFamily="34" charset="-122"/>
                <a:cs typeface="Playfair Display" pitchFamily="34" charset="-120"/>
              </a:rPr>
              <a:t>Introduction</a:t>
            </a:r>
            <a:endParaRPr lang="en-US" dirty="0"/>
          </a:p>
        </p:txBody>
      </p:sp>
      <p:sp>
        <p:nvSpPr>
          <p:cNvPr id="16" name="Object 15"/>
          <p:cNvSpPr/>
          <p:nvPr/>
        </p:nvSpPr>
        <p:spPr>
          <a:xfrm>
            <a:off x="0" y="5408847"/>
            <a:ext cx="12188952" cy="1447438"/>
          </a:xfrm>
          <a:prstGeom prst="rect">
            <a:avLst/>
          </a:prstGeom>
          <a:solidFill>
            <a:srgbClr val="9AD2CB"/>
          </a:solidFill>
        </p:spPr>
        <p:txBody>
          <a:bodyPr/>
          <a:lstStyle/>
          <a:p>
            <a:endParaRPr lang="en-US"/>
          </a:p>
        </p:txBody>
      </p:sp>
      <p:sp>
        <p:nvSpPr>
          <p:cNvPr id="17" name="Object 16"/>
          <p:cNvSpPr/>
          <p:nvPr/>
        </p:nvSpPr>
        <p:spPr>
          <a:xfrm>
            <a:off x="299814" y="5728897"/>
            <a:ext cx="11589325" cy="809274"/>
          </a:xfrm>
          <a:prstGeom prst="rect">
            <a:avLst/>
          </a:prstGeom>
          <a:noFill/>
        </p:spPr>
        <p:txBody>
          <a:bodyPr wrap="square" lIns="0" tIns="0" rIns="0" bIns="0" rtlCol="0" anchor="t"/>
          <a:lstStyle/>
          <a:p>
            <a:pPr algn="ctr">
              <a:lnSpc>
                <a:spcPts val="2125"/>
              </a:lnSpc>
            </a:pPr>
            <a:r>
              <a:rPr lang="en-US" sz="1600" dirty="0">
                <a:solidFill>
                  <a:srgbClr val="071023"/>
                </a:solidFill>
                <a:latin typeface="Roboto" panose="02000000000000000000" pitchFamily="2" charset="0"/>
                <a:ea typeface="Roboto" panose="02000000000000000000" pitchFamily="2" charset="0"/>
                <a:cs typeface="Roboto" panose="02000000000000000000" pitchFamily="2" charset="0"/>
              </a:rPr>
              <a:t>This introductory slide provides an overview of the sentiment analysis approach that will be explored in the 'TweetSentiment' presentation, highlighting the insights that can be gained from examining public sentiment on Twitter.</a:t>
            </a:r>
          </a:p>
          <a:p>
            <a:pPr algn="ctr">
              <a:lnSpc>
                <a:spcPts val="2125"/>
              </a:lnSpc>
              <a:buNone/>
            </a:pPr>
            <a:endParaRPr lang="en-US" sz="1575" b="1" kern="0" spc="158" dirty="0">
              <a:solidFill>
                <a:srgbClr val="181818">
                  <a:alpha val="80000"/>
                </a:srgbClr>
              </a:solidFill>
              <a:latin typeface="Playfair Display" panose="00000500000000000000" pitchFamily="2" charset="0"/>
              <a:ea typeface="Roboto" pitchFamily="34" charset="-122"/>
              <a:cs typeface="Roboto" pitchFamily="34" charset="-120"/>
            </a:endParaRPr>
          </a:p>
        </p:txBody>
      </p:sp>
      <p:pic>
        <p:nvPicPr>
          <p:cNvPr id="6" name="Object 3" descr="preencoded.png">
            <a:extLst>
              <a:ext uri="{FF2B5EF4-FFF2-40B4-BE49-F238E27FC236}">
                <a16:creationId xmlns:a16="http://schemas.microsoft.com/office/drawing/2014/main" id="{09AAE2C0-817B-8BA0-8B37-E245C5EF91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34592" y="1758337"/>
            <a:ext cx="438040" cy="438040"/>
          </a:xfrm>
          <a:prstGeom prst="rect">
            <a:avLst/>
          </a:prstGeom>
        </p:spPr>
      </p:pic>
      <p:sp>
        <p:nvSpPr>
          <p:cNvPr id="18" name="Object 4">
            <a:extLst>
              <a:ext uri="{FF2B5EF4-FFF2-40B4-BE49-F238E27FC236}">
                <a16:creationId xmlns:a16="http://schemas.microsoft.com/office/drawing/2014/main" id="{6D1A4DAF-118E-955B-379E-5EB23E267CD1}"/>
              </a:ext>
            </a:extLst>
          </p:cNvPr>
          <p:cNvSpPr/>
          <p:nvPr/>
        </p:nvSpPr>
        <p:spPr>
          <a:xfrm>
            <a:off x="1999750" y="1550163"/>
            <a:ext cx="4242327" cy="281274"/>
          </a:xfrm>
          <a:prstGeom prst="rect">
            <a:avLst/>
          </a:prstGeom>
          <a:noFill/>
        </p:spPr>
        <p:txBody>
          <a:bodyPr wrap="square" lIns="0" tIns="0" rIns="0" bIns="0" rtlCol="0" anchor="t"/>
          <a:lstStyle/>
          <a:p>
            <a:pPr algn="l">
              <a:lnSpc>
                <a:spcPts val="2216"/>
              </a:lnSpc>
              <a:buNone/>
            </a:pPr>
            <a:r>
              <a:rPr lang="en-US" sz="1620" kern="0" spc="32" dirty="0">
                <a:solidFill>
                  <a:srgbClr val="FFFFFF"/>
                </a:solidFill>
                <a:latin typeface="Playfair Display" panose="00000500000000000000" pitchFamily="2" charset="0"/>
                <a:ea typeface="Roboto" panose="02000000000000000000" pitchFamily="2" charset="0"/>
                <a:cs typeface="Roboto" panose="02000000000000000000" pitchFamily="2" charset="0"/>
              </a:rPr>
              <a:t>Analyzing public sentiment on Twitter</a:t>
            </a:r>
            <a:endParaRPr lang="en-US" dirty="0">
              <a:latin typeface="Playfair Display" panose="00000500000000000000" pitchFamily="2" charset="0"/>
              <a:ea typeface="Roboto" panose="02000000000000000000" pitchFamily="2" charset="0"/>
              <a:cs typeface="Roboto" panose="02000000000000000000" pitchFamily="2" charset="0"/>
            </a:endParaRPr>
          </a:p>
        </p:txBody>
      </p:sp>
      <p:sp>
        <p:nvSpPr>
          <p:cNvPr id="20" name="Object 5">
            <a:extLst>
              <a:ext uri="{FF2B5EF4-FFF2-40B4-BE49-F238E27FC236}">
                <a16:creationId xmlns:a16="http://schemas.microsoft.com/office/drawing/2014/main" id="{B9EA2FA0-E742-F13B-68A3-B2A9876CB946}"/>
              </a:ext>
            </a:extLst>
          </p:cNvPr>
          <p:cNvSpPr/>
          <p:nvPr/>
        </p:nvSpPr>
        <p:spPr>
          <a:xfrm>
            <a:off x="1999750" y="1893811"/>
            <a:ext cx="4242327" cy="987019"/>
          </a:xfrm>
          <a:prstGeom prst="rect">
            <a:avLst/>
          </a:prstGeom>
          <a:noFill/>
        </p:spPr>
        <p:txBody>
          <a:bodyPr wrap="square" lIns="0" tIns="0" rIns="0" bIns="0" rtlCol="0" anchor="t"/>
          <a:lstStyle/>
          <a:p>
            <a:pPr algn="l">
              <a:lnSpc>
                <a:spcPts val="1944"/>
              </a:lnSpc>
              <a:spcBef>
                <a:spcPts val="482"/>
              </a:spcBef>
              <a:buNone/>
            </a:pPr>
            <a:r>
              <a:rPr lang="en-US" sz="1350" kern="0" spc="27" dirty="0">
                <a:solidFill>
                  <a:srgbClr val="FFFFFF">
                    <a:alpha val="80000"/>
                  </a:srgbClr>
                </a:solidFill>
                <a:latin typeface="Playfair Display" panose="00000500000000000000" pitchFamily="2" charset="0"/>
                <a:ea typeface="Roboto" panose="02000000000000000000" pitchFamily="2" charset="0"/>
                <a:cs typeface="Roboto" panose="02000000000000000000" pitchFamily="2" charset="0"/>
              </a:rPr>
              <a:t>Leveraging natural language processing techniques to understand the overall mood and opinions expressed by Twitter users on various topics</a:t>
            </a:r>
            <a:endParaRPr lang="en-US" dirty="0">
              <a:latin typeface="Playfair Display" panose="00000500000000000000" pitchFamily="2" charset="0"/>
              <a:ea typeface="Roboto" panose="02000000000000000000" pitchFamily="2" charset="0"/>
              <a:cs typeface="Roboto" panose="02000000000000000000" pitchFamily="2" charset="0"/>
            </a:endParaRPr>
          </a:p>
        </p:txBody>
      </p:sp>
      <p:pic>
        <p:nvPicPr>
          <p:cNvPr id="21" name="Object 6" descr="preencoded.png">
            <a:extLst>
              <a:ext uri="{FF2B5EF4-FFF2-40B4-BE49-F238E27FC236}">
                <a16:creationId xmlns:a16="http://schemas.microsoft.com/office/drawing/2014/main" id="{D330CF33-278A-16FF-41ED-C77E4E1D33F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34595" y="3443840"/>
            <a:ext cx="438040" cy="438040"/>
          </a:xfrm>
          <a:prstGeom prst="rect">
            <a:avLst/>
          </a:prstGeom>
        </p:spPr>
      </p:pic>
      <p:sp>
        <p:nvSpPr>
          <p:cNvPr id="22" name="Object 7">
            <a:extLst>
              <a:ext uri="{FF2B5EF4-FFF2-40B4-BE49-F238E27FC236}">
                <a16:creationId xmlns:a16="http://schemas.microsoft.com/office/drawing/2014/main" id="{01465927-382F-8FE0-2274-E081174354D4}"/>
              </a:ext>
            </a:extLst>
          </p:cNvPr>
          <p:cNvSpPr/>
          <p:nvPr/>
        </p:nvSpPr>
        <p:spPr>
          <a:xfrm>
            <a:off x="1999750" y="3235667"/>
            <a:ext cx="4242327" cy="562549"/>
          </a:xfrm>
          <a:prstGeom prst="rect">
            <a:avLst/>
          </a:prstGeom>
          <a:noFill/>
        </p:spPr>
        <p:txBody>
          <a:bodyPr wrap="square" lIns="0" tIns="0" rIns="0" bIns="0" rtlCol="0" anchor="t"/>
          <a:lstStyle/>
          <a:p>
            <a:pPr algn="l">
              <a:lnSpc>
                <a:spcPts val="2216"/>
              </a:lnSpc>
              <a:buNone/>
            </a:pPr>
            <a:r>
              <a:rPr lang="en-US" sz="1620" kern="0" spc="32" dirty="0">
                <a:solidFill>
                  <a:srgbClr val="FFFFFF"/>
                </a:solidFill>
                <a:latin typeface="Playfair Display" panose="00000500000000000000" pitchFamily="2" charset="0"/>
                <a:ea typeface="Roboto" panose="02000000000000000000" pitchFamily="2" charset="0"/>
                <a:cs typeface="Roboto" panose="02000000000000000000" pitchFamily="2" charset="0"/>
              </a:rPr>
              <a:t>Identifying positive, negative, and neutral sentiments</a:t>
            </a:r>
            <a:endParaRPr lang="en-US" dirty="0">
              <a:latin typeface="Playfair Display" panose="00000500000000000000" pitchFamily="2" charset="0"/>
              <a:ea typeface="Roboto" panose="02000000000000000000" pitchFamily="2" charset="0"/>
              <a:cs typeface="Roboto" panose="02000000000000000000" pitchFamily="2" charset="0"/>
            </a:endParaRPr>
          </a:p>
        </p:txBody>
      </p:sp>
      <p:sp>
        <p:nvSpPr>
          <p:cNvPr id="23" name="Object 8">
            <a:extLst>
              <a:ext uri="{FF2B5EF4-FFF2-40B4-BE49-F238E27FC236}">
                <a16:creationId xmlns:a16="http://schemas.microsoft.com/office/drawing/2014/main" id="{888055B3-0659-42F2-5174-5255ED4E3FBF}"/>
              </a:ext>
            </a:extLst>
          </p:cNvPr>
          <p:cNvSpPr/>
          <p:nvPr/>
        </p:nvSpPr>
        <p:spPr>
          <a:xfrm>
            <a:off x="1999750" y="3860589"/>
            <a:ext cx="4242327" cy="740265"/>
          </a:xfrm>
          <a:prstGeom prst="rect">
            <a:avLst/>
          </a:prstGeom>
          <a:noFill/>
        </p:spPr>
        <p:txBody>
          <a:bodyPr wrap="square" lIns="0" tIns="0" rIns="0" bIns="0" rtlCol="0" anchor="t"/>
          <a:lstStyle/>
          <a:p>
            <a:pPr algn="l">
              <a:lnSpc>
                <a:spcPts val="1944"/>
              </a:lnSpc>
              <a:spcBef>
                <a:spcPts val="482"/>
              </a:spcBef>
              <a:buNone/>
            </a:pPr>
            <a:r>
              <a:rPr lang="en-US" sz="1350" kern="0" spc="27" dirty="0">
                <a:solidFill>
                  <a:srgbClr val="FFFFFF">
                    <a:alpha val="80000"/>
                  </a:srgbClr>
                </a:solidFill>
                <a:latin typeface="Playfair Display" panose="00000500000000000000" pitchFamily="2" charset="0"/>
                <a:ea typeface="Roboto" panose="02000000000000000000" pitchFamily="2" charset="0"/>
                <a:cs typeface="Roboto" panose="02000000000000000000" pitchFamily="2" charset="0"/>
              </a:rPr>
              <a:t>Classifying tweets as expressing positive, negative, or neutral sentiment</a:t>
            </a:r>
            <a:endParaRPr lang="en-US" dirty="0">
              <a:latin typeface="Playfair Display" panose="00000500000000000000" pitchFamily="2" charset="0"/>
              <a:ea typeface="Roboto" panose="02000000000000000000" pitchFamily="2" charset="0"/>
              <a:cs typeface="Roboto" panose="02000000000000000000" pitchFamily="2" charset="0"/>
            </a:endParaRPr>
          </a:p>
        </p:txBody>
      </p:sp>
      <p:pic>
        <p:nvPicPr>
          <p:cNvPr id="24" name="Object 9" descr="preencoded.png">
            <a:extLst>
              <a:ext uri="{FF2B5EF4-FFF2-40B4-BE49-F238E27FC236}">
                <a16:creationId xmlns:a16="http://schemas.microsoft.com/office/drawing/2014/main" id="{30B5FBEC-F6C4-E1F9-CA22-5ECB71D522F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99931" y="1814132"/>
            <a:ext cx="380905" cy="323769"/>
          </a:xfrm>
          <a:prstGeom prst="rect">
            <a:avLst/>
          </a:prstGeom>
        </p:spPr>
      </p:pic>
      <p:sp>
        <p:nvSpPr>
          <p:cNvPr id="25" name="Object 10">
            <a:extLst>
              <a:ext uri="{FF2B5EF4-FFF2-40B4-BE49-F238E27FC236}">
                <a16:creationId xmlns:a16="http://schemas.microsoft.com/office/drawing/2014/main" id="{162D91E5-A67D-C8A5-B630-86158662254F}"/>
              </a:ext>
            </a:extLst>
          </p:cNvPr>
          <p:cNvSpPr/>
          <p:nvPr/>
        </p:nvSpPr>
        <p:spPr>
          <a:xfrm>
            <a:off x="7237190" y="1550163"/>
            <a:ext cx="4242327" cy="281274"/>
          </a:xfrm>
          <a:prstGeom prst="rect">
            <a:avLst/>
          </a:prstGeom>
          <a:noFill/>
        </p:spPr>
        <p:txBody>
          <a:bodyPr wrap="square" lIns="0" tIns="0" rIns="0" bIns="0" rtlCol="0" anchor="t"/>
          <a:lstStyle/>
          <a:p>
            <a:pPr algn="l">
              <a:lnSpc>
                <a:spcPts val="2216"/>
              </a:lnSpc>
              <a:buNone/>
            </a:pPr>
            <a:r>
              <a:rPr lang="en-US" sz="1620" kern="0" spc="32" dirty="0">
                <a:solidFill>
                  <a:srgbClr val="FFFFFF"/>
                </a:solidFill>
                <a:latin typeface="Playfair Display" panose="00000500000000000000" pitchFamily="2" charset="0"/>
                <a:ea typeface="Roboto" panose="02000000000000000000" pitchFamily="2" charset="0"/>
                <a:cs typeface="Roboto" panose="02000000000000000000" pitchFamily="2" charset="0"/>
              </a:rPr>
              <a:t>Tracking sentiment trends over time</a:t>
            </a:r>
            <a:endParaRPr lang="en-US" dirty="0">
              <a:latin typeface="Playfair Display" panose="00000500000000000000" pitchFamily="2" charset="0"/>
              <a:ea typeface="Roboto" panose="02000000000000000000" pitchFamily="2" charset="0"/>
              <a:cs typeface="Roboto" panose="02000000000000000000" pitchFamily="2" charset="0"/>
            </a:endParaRPr>
          </a:p>
        </p:txBody>
      </p:sp>
      <p:sp>
        <p:nvSpPr>
          <p:cNvPr id="26" name="Object 11">
            <a:extLst>
              <a:ext uri="{FF2B5EF4-FFF2-40B4-BE49-F238E27FC236}">
                <a16:creationId xmlns:a16="http://schemas.microsoft.com/office/drawing/2014/main" id="{215D3CCF-15B9-6D9C-0F48-A7892EBB5ED5}"/>
              </a:ext>
            </a:extLst>
          </p:cNvPr>
          <p:cNvSpPr/>
          <p:nvPr/>
        </p:nvSpPr>
        <p:spPr>
          <a:xfrm>
            <a:off x="7237190" y="1893811"/>
            <a:ext cx="4242327" cy="740265"/>
          </a:xfrm>
          <a:prstGeom prst="rect">
            <a:avLst/>
          </a:prstGeom>
          <a:noFill/>
        </p:spPr>
        <p:txBody>
          <a:bodyPr wrap="square" lIns="0" tIns="0" rIns="0" bIns="0" rtlCol="0" anchor="t"/>
          <a:lstStyle/>
          <a:p>
            <a:pPr algn="l">
              <a:lnSpc>
                <a:spcPts val="1944"/>
              </a:lnSpc>
              <a:spcBef>
                <a:spcPts val="482"/>
              </a:spcBef>
              <a:buNone/>
            </a:pPr>
            <a:r>
              <a:rPr lang="en-US" sz="1350" kern="0" spc="27" dirty="0">
                <a:solidFill>
                  <a:srgbClr val="FFFFFF">
                    <a:alpha val="80000"/>
                  </a:srgbClr>
                </a:solidFill>
                <a:latin typeface="Playfair Display" panose="00000500000000000000" pitchFamily="2" charset="0"/>
                <a:ea typeface="Roboto" panose="02000000000000000000" pitchFamily="2" charset="0"/>
                <a:cs typeface="Roboto" panose="02000000000000000000" pitchFamily="2" charset="0"/>
              </a:rPr>
              <a:t>Monitoring how public sentiment evolves on Twitter, capturing changes in mood and opinions on current events and issues</a:t>
            </a:r>
            <a:endParaRPr lang="en-US" dirty="0">
              <a:latin typeface="Playfair Display" panose="00000500000000000000" pitchFamily="2" charset="0"/>
              <a:ea typeface="Roboto" panose="02000000000000000000" pitchFamily="2" charset="0"/>
              <a:cs typeface="Roboto" panose="02000000000000000000" pitchFamily="2" charset="0"/>
            </a:endParaRPr>
          </a:p>
        </p:txBody>
      </p:sp>
      <p:pic>
        <p:nvPicPr>
          <p:cNvPr id="27" name="Object 12" descr="preencoded.png">
            <a:extLst>
              <a:ext uri="{FF2B5EF4-FFF2-40B4-BE49-F238E27FC236}">
                <a16:creationId xmlns:a16="http://schemas.microsoft.com/office/drawing/2014/main" id="{271CA7FA-3ED8-6A6C-AE8D-0CEE10DF128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393806" y="3291110"/>
            <a:ext cx="590402" cy="247588"/>
          </a:xfrm>
          <a:prstGeom prst="rect">
            <a:avLst/>
          </a:prstGeom>
        </p:spPr>
      </p:pic>
      <p:sp>
        <p:nvSpPr>
          <p:cNvPr id="28" name="Object 13">
            <a:extLst>
              <a:ext uri="{FF2B5EF4-FFF2-40B4-BE49-F238E27FC236}">
                <a16:creationId xmlns:a16="http://schemas.microsoft.com/office/drawing/2014/main" id="{7D0522B8-E5FA-CBFF-82C9-7D60ED140E8D}"/>
              </a:ext>
            </a:extLst>
          </p:cNvPr>
          <p:cNvSpPr/>
          <p:nvPr/>
        </p:nvSpPr>
        <p:spPr>
          <a:xfrm>
            <a:off x="7237190" y="2988079"/>
            <a:ext cx="4242327" cy="562549"/>
          </a:xfrm>
          <a:prstGeom prst="rect">
            <a:avLst/>
          </a:prstGeom>
          <a:noFill/>
        </p:spPr>
        <p:txBody>
          <a:bodyPr wrap="square" lIns="0" tIns="0" rIns="0" bIns="0" rtlCol="0" anchor="t"/>
          <a:lstStyle/>
          <a:p>
            <a:pPr algn="l">
              <a:lnSpc>
                <a:spcPts val="2216"/>
              </a:lnSpc>
              <a:buNone/>
            </a:pPr>
            <a:r>
              <a:rPr lang="en-US" sz="1620" kern="0" spc="32" dirty="0">
                <a:solidFill>
                  <a:srgbClr val="FFFFFF"/>
                </a:solidFill>
                <a:latin typeface="Playfair Display" panose="00000500000000000000" pitchFamily="2" charset="0"/>
                <a:ea typeface="Roboto" panose="02000000000000000000" pitchFamily="2" charset="0"/>
                <a:cs typeface="Roboto" panose="02000000000000000000" pitchFamily="2" charset="0"/>
              </a:rPr>
              <a:t>Uncovering influential topics and discussions</a:t>
            </a:r>
            <a:endParaRPr lang="en-US" dirty="0">
              <a:latin typeface="Playfair Display" panose="00000500000000000000" pitchFamily="2" charset="0"/>
              <a:ea typeface="Roboto" panose="02000000000000000000" pitchFamily="2" charset="0"/>
              <a:cs typeface="Roboto" panose="02000000000000000000" pitchFamily="2" charset="0"/>
            </a:endParaRPr>
          </a:p>
        </p:txBody>
      </p:sp>
      <p:sp>
        <p:nvSpPr>
          <p:cNvPr id="29" name="Object 14">
            <a:extLst>
              <a:ext uri="{FF2B5EF4-FFF2-40B4-BE49-F238E27FC236}">
                <a16:creationId xmlns:a16="http://schemas.microsoft.com/office/drawing/2014/main" id="{C4336B78-475D-5A2C-7C50-92E870AB225F}"/>
              </a:ext>
            </a:extLst>
          </p:cNvPr>
          <p:cNvSpPr/>
          <p:nvPr/>
        </p:nvSpPr>
        <p:spPr>
          <a:xfrm>
            <a:off x="7237190" y="3613001"/>
            <a:ext cx="4242327" cy="493510"/>
          </a:xfrm>
          <a:prstGeom prst="rect">
            <a:avLst/>
          </a:prstGeom>
          <a:noFill/>
        </p:spPr>
        <p:txBody>
          <a:bodyPr wrap="square" lIns="0" tIns="0" rIns="0" bIns="0" rtlCol="0" anchor="t"/>
          <a:lstStyle/>
          <a:p>
            <a:pPr algn="l">
              <a:lnSpc>
                <a:spcPts val="1944"/>
              </a:lnSpc>
              <a:spcBef>
                <a:spcPts val="482"/>
              </a:spcBef>
              <a:buNone/>
            </a:pPr>
            <a:r>
              <a:rPr lang="en-US" sz="1350" kern="0" spc="27" dirty="0">
                <a:solidFill>
                  <a:srgbClr val="FFFFFF">
                    <a:alpha val="80000"/>
                  </a:srgbClr>
                </a:solidFill>
                <a:latin typeface="Playfair Display" panose="00000500000000000000" pitchFamily="2" charset="0"/>
                <a:ea typeface="Roboto" panose="02000000000000000000" pitchFamily="2" charset="0"/>
                <a:cs typeface="Roboto" panose="02000000000000000000" pitchFamily="2" charset="0"/>
              </a:rPr>
              <a:t>Identifying the key topics, keywords, and themes that are driving significant sentiment on Twitter</a:t>
            </a:r>
            <a:endParaRPr lang="en-US" dirty="0">
              <a:latin typeface="Playfair Display" panose="00000500000000000000" pitchFamily="2" charset="0"/>
              <a:ea typeface="Roboto" panose="02000000000000000000" pitchFamily="2" charset="0"/>
              <a:cs typeface="Roboto" panose="02000000000000000000" pitchFamily="2" charset="0"/>
            </a:endParaRPr>
          </a:p>
        </p:txBody>
      </p:sp>
      <p:pic>
        <p:nvPicPr>
          <p:cNvPr id="7" name="Audio 6">
            <a:hlinkClick r:id="" action="ppaction://media"/>
            <a:extLst>
              <a:ext uri="{FF2B5EF4-FFF2-40B4-BE49-F238E27FC236}">
                <a16:creationId xmlns:a16="http://schemas.microsoft.com/office/drawing/2014/main" id="{BFC8A6A3-84EC-EA7F-9218-A4D679AA992B}"/>
              </a:ext>
            </a:extLst>
          </p:cNvPr>
          <p:cNvPicPr>
            <a:picLocks noChangeAspect="1"/>
          </p:cNvPicPr>
          <p:nvPr>
            <a:audioFile r:link="rId2"/>
            <p:extLst>
              <p:ext uri="{DAA4B4D4-6D71-4841-9C94-3DE7FCFB9230}">
                <p14:media xmlns:p14="http://schemas.microsoft.com/office/powerpoint/2010/main" r:embed="rId1"/>
              </p:ext>
            </p:extLst>
          </p:nvPr>
        </p:nvPicPr>
        <p:blipFill>
          <a:blip r:embed="rId15"/>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6625"/>
    </mc:Choice>
    <mc:Fallback>
      <p:transition spd="slow" advTm="56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85704" cy="1295076"/>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002060"/>
                </a:solidFill>
                <a:latin typeface="Playfair Display" pitchFamily="34" charset="0"/>
                <a:ea typeface="Playfair Display" pitchFamily="34" charset="-122"/>
                <a:cs typeface="Playfair Display" pitchFamily="34" charset="-120"/>
              </a:rPr>
              <a:t>Problem Statement</a:t>
            </a:r>
            <a:endParaRPr lang="en-US" dirty="0">
              <a:solidFill>
                <a:srgbClr val="002060"/>
              </a:solidFill>
            </a:endParaRPr>
          </a:p>
        </p:txBody>
      </p:sp>
      <p:sp>
        <p:nvSpPr>
          <p:cNvPr id="4" name="Object 3">
            <a:extLst>
              <a:ext uri="{FF2B5EF4-FFF2-40B4-BE49-F238E27FC236}">
                <a16:creationId xmlns:a16="http://schemas.microsoft.com/office/drawing/2014/main" id="{F54E8E51-F597-BA8B-DADE-6A8D8D17B292}"/>
              </a:ext>
            </a:extLst>
          </p:cNvPr>
          <p:cNvSpPr/>
          <p:nvPr/>
        </p:nvSpPr>
        <p:spPr>
          <a:xfrm>
            <a:off x="476131" y="1699048"/>
            <a:ext cx="5055989" cy="3561724"/>
          </a:xfrm>
          <a:prstGeom prst="rect">
            <a:avLst/>
          </a:prstGeom>
          <a:noFill/>
        </p:spPr>
        <p:txBody>
          <a:bodyPr wrap="square" lIns="0" tIns="0" rIns="0" bIns="0" rtlCol="0" anchor="t"/>
          <a:lstStyle/>
          <a:p>
            <a:pPr marL="242900" indent="-242900" algn="l">
              <a:lnSpc>
                <a:spcPts val="3324"/>
              </a:lnSpc>
              <a:buSzPct val="100000"/>
              <a:buChar char="•"/>
            </a:pPr>
            <a:r>
              <a:rPr lang="en-US" sz="2430" kern="0" spc="49" dirty="0">
                <a:solidFill>
                  <a:srgbClr val="000000"/>
                </a:solidFill>
                <a:latin typeface="Playfair Display" panose="00000500000000000000" pitchFamily="2" charset="0"/>
                <a:ea typeface="Lato" pitchFamily="34" charset="-122"/>
                <a:cs typeface="Lato" pitchFamily="34" charset="-120"/>
              </a:rPr>
              <a:t>Define the Problem</a:t>
            </a:r>
          </a:p>
          <a:p>
            <a:pPr lvl="1" algn="just">
              <a:lnSpc>
                <a:spcPts val="2236"/>
              </a:lnSpc>
              <a:spcBef>
                <a:spcPts val="159"/>
              </a:spcBef>
              <a:buNone/>
            </a:pPr>
            <a:r>
              <a:rPr lang="en-US" sz="1552" kern="0" spc="31" dirty="0">
                <a:solidFill>
                  <a:srgbClr val="3D3D3D">
                    <a:alpha val="80000"/>
                  </a:srgbClr>
                </a:solidFill>
                <a:latin typeface="Playfair Display" panose="00000500000000000000" pitchFamily="2" charset="0"/>
                <a:ea typeface="Lato" pitchFamily="34" charset="-122"/>
                <a:cs typeface="Lato" pitchFamily="34" charset="-120"/>
              </a:rPr>
              <a:t>Identify the key objectives of understanding public sentiment and how it can inform data-driven decision-making.</a:t>
            </a:r>
          </a:p>
          <a:p>
            <a:pPr marL="242900" indent="-242900" algn="l">
              <a:lnSpc>
                <a:spcPts val="3324"/>
              </a:lnSpc>
              <a:spcBef>
                <a:spcPts val="2347"/>
              </a:spcBef>
              <a:buSzPct val="100000"/>
              <a:buChar char="•"/>
            </a:pPr>
            <a:r>
              <a:rPr lang="en-US" sz="2430" kern="0" spc="49" dirty="0">
                <a:solidFill>
                  <a:srgbClr val="000000"/>
                </a:solidFill>
                <a:latin typeface="Playfair Display" panose="00000500000000000000" pitchFamily="2" charset="0"/>
                <a:ea typeface="Lato" pitchFamily="34" charset="-122"/>
                <a:cs typeface="Lato" pitchFamily="34" charset="-120"/>
              </a:rPr>
              <a:t>Explore Twitter Data</a:t>
            </a:r>
          </a:p>
          <a:p>
            <a:pPr lvl="1" algn="just">
              <a:lnSpc>
                <a:spcPts val="2236"/>
              </a:lnSpc>
              <a:spcBef>
                <a:spcPts val="159"/>
              </a:spcBef>
              <a:buNone/>
            </a:pPr>
            <a:r>
              <a:rPr lang="en-US" sz="1552" kern="0" spc="31" dirty="0">
                <a:solidFill>
                  <a:srgbClr val="3D3D3D">
                    <a:alpha val="80000"/>
                  </a:srgbClr>
                </a:solidFill>
                <a:latin typeface="Playfair Display" panose="00000500000000000000" pitchFamily="2" charset="0"/>
                <a:ea typeface="Lato" pitchFamily="34" charset="-122"/>
                <a:cs typeface="Lato" pitchFamily="34" charset="-120"/>
              </a:rPr>
              <a:t>Gather and analyze Twitter data to understand the current public sentiment on relevant topics or issues.</a:t>
            </a:r>
            <a:endParaRPr lang="en-US" dirty="0">
              <a:latin typeface="Playfair Display" panose="00000500000000000000" pitchFamily="2" charset="0"/>
            </a:endParaRPr>
          </a:p>
        </p:txBody>
      </p:sp>
      <p:sp>
        <p:nvSpPr>
          <p:cNvPr id="5" name="Object 4">
            <a:extLst>
              <a:ext uri="{FF2B5EF4-FFF2-40B4-BE49-F238E27FC236}">
                <a16:creationId xmlns:a16="http://schemas.microsoft.com/office/drawing/2014/main" id="{347E6147-91DB-767A-E77F-E5D46992B7F3}"/>
              </a:ext>
            </a:extLst>
          </p:cNvPr>
          <p:cNvSpPr/>
          <p:nvPr/>
        </p:nvSpPr>
        <p:spPr>
          <a:xfrm>
            <a:off x="5808797" y="1699047"/>
            <a:ext cx="5446938" cy="3561725"/>
          </a:xfrm>
          <a:prstGeom prst="rect">
            <a:avLst/>
          </a:prstGeom>
          <a:noFill/>
        </p:spPr>
        <p:txBody>
          <a:bodyPr wrap="square" lIns="0" tIns="0" rIns="0" bIns="0" rtlCol="0" anchor="t"/>
          <a:lstStyle/>
          <a:p>
            <a:pPr marL="242900" indent="-242900" algn="l">
              <a:lnSpc>
                <a:spcPts val="3324"/>
              </a:lnSpc>
              <a:buSzPct val="100000"/>
              <a:buChar char="•"/>
            </a:pPr>
            <a:r>
              <a:rPr lang="en-US" sz="2430" kern="0" spc="49" dirty="0">
                <a:solidFill>
                  <a:srgbClr val="000000"/>
                </a:solidFill>
                <a:latin typeface="Playfair Display" panose="00000500000000000000" pitchFamily="2" charset="0"/>
                <a:ea typeface="Lato" pitchFamily="34" charset="-122"/>
                <a:cs typeface="Lato" pitchFamily="34" charset="-120"/>
              </a:rPr>
              <a:t>Develop Sentiment Analysis Model</a:t>
            </a:r>
          </a:p>
          <a:p>
            <a:pPr lvl="1" algn="just">
              <a:lnSpc>
                <a:spcPts val="2236"/>
              </a:lnSpc>
              <a:spcBef>
                <a:spcPts val="159"/>
              </a:spcBef>
              <a:buNone/>
            </a:pPr>
            <a:r>
              <a:rPr lang="en-US" sz="1552" kern="0" spc="31" dirty="0">
                <a:solidFill>
                  <a:srgbClr val="3D3D3D">
                    <a:alpha val="80000"/>
                  </a:srgbClr>
                </a:solidFill>
                <a:latin typeface="Playfair Display" panose="00000500000000000000" pitchFamily="2" charset="0"/>
                <a:ea typeface="Lato" pitchFamily="34" charset="-122"/>
                <a:cs typeface="Lato" pitchFamily="34" charset="-120"/>
              </a:rPr>
              <a:t>Design and implement a sentiment analysis model that can accurately classify tweets as positive, negative, or neutral.</a:t>
            </a:r>
          </a:p>
          <a:p>
            <a:pPr marL="242900" indent="-242900" algn="l">
              <a:lnSpc>
                <a:spcPts val="3324"/>
              </a:lnSpc>
              <a:spcBef>
                <a:spcPts val="2347"/>
              </a:spcBef>
              <a:buSzPct val="100000"/>
              <a:buChar char="•"/>
            </a:pPr>
            <a:r>
              <a:rPr lang="en-US" sz="2430" kern="0" spc="49" dirty="0">
                <a:solidFill>
                  <a:srgbClr val="000000"/>
                </a:solidFill>
                <a:latin typeface="Playfair Display" panose="00000500000000000000" pitchFamily="2" charset="0"/>
                <a:ea typeface="Lato" pitchFamily="34" charset="-122"/>
                <a:cs typeface="Lato" pitchFamily="34" charset="-120"/>
              </a:rPr>
              <a:t>Interpret Insights</a:t>
            </a:r>
          </a:p>
          <a:p>
            <a:pPr lvl="1" algn="just">
              <a:lnSpc>
                <a:spcPts val="2236"/>
              </a:lnSpc>
              <a:spcBef>
                <a:spcPts val="159"/>
              </a:spcBef>
              <a:buNone/>
            </a:pPr>
            <a:r>
              <a:rPr lang="en-US" sz="1552" kern="0" spc="31" dirty="0">
                <a:solidFill>
                  <a:srgbClr val="3D3D3D">
                    <a:alpha val="80000"/>
                  </a:srgbClr>
                </a:solidFill>
                <a:latin typeface="Playfair Display" panose="00000500000000000000" pitchFamily="2" charset="0"/>
                <a:ea typeface="Lato" pitchFamily="34" charset="-122"/>
                <a:cs typeface="Lato" pitchFamily="34" charset="-120"/>
              </a:rPr>
              <a:t>Analyze the sentiment insights to identify patterns, trends, and key drivers of public opinion that can inform data-driven decisions.</a:t>
            </a:r>
            <a:endParaRPr lang="en-US" dirty="0">
              <a:latin typeface="Playfair Display" panose="00000500000000000000" pitchFamily="2" charset="0"/>
            </a:endParaRPr>
          </a:p>
        </p:txBody>
      </p:sp>
      <p:pic>
        <p:nvPicPr>
          <p:cNvPr id="8" name="Audio 7">
            <a:hlinkClick r:id="" action="ppaction://media"/>
            <a:extLst>
              <a:ext uri="{FF2B5EF4-FFF2-40B4-BE49-F238E27FC236}">
                <a16:creationId xmlns:a16="http://schemas.microsoft.com/office/drawing/2014/main" id="{348A4DEA-782C-AC93-D8EE-2430D2ED7E3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8914"/>
    </mc:Choice>
    <mc:Fallback>
      <p:transition spd="slow" advTm="58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7EA98-3F62-AC69-01CB-1F69F5472244}"/>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613CE238-3D9F-E741-81FD-451F00B24E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85704" cy="1295076"/>
          </a:xfrm>
          <a:prstGeom prst="rect">
            <a:avLst/>
          </a:prstGeom>
        </p:spPr>
      </p:pic>
      <p:sp>
        <p:nvSpPr>
          <p:cNvPr id="3" name="Object 2">
            <a:extLst>
              <a:ext uri="{FF2B5EF4-FFF2-40B4-BE49-F238E27FC236}">
                <a16:creationId xmlns:a16="http://schemas.microsoft.com/office/drawing/2014/main" id="{AF94515C-5AC3-0638-C6A6-7B482D4E541D}"/>
              </a:ext>
            </a:extLst>
          </p:cNvPr>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002060"/>
                </a:solidFill>
                <a:latin typeface="Playfair Display" pitchFamily="34" charset="0"/>
                <a:ea typeface="Playfair Display" pitchFamily="34" charset="-122"/>
                <a:cs typeface="Playfair Display" pitchFamily="34" charset="-120"/>
              </a:rPr>
              <a:t>Dataset Information</a:t>
            </a:r>
            <a:endParaRPr lang="en-US" dirty="0">
              <a:solidFill>
                <a:srgbClr val="002060"/>
              </a:solidFill>
            </a:endParaRPr>
          </a:p>
        </p:txBody>
      </p:sp>
      <p:pic>
        <p:nvPicPr>
          <p:cNvPr id="6" name="Object 3" descr="preencoded.png">
            <a:extLst>
              <a:ext uri="{FF2B5EF4-FFF2-40B4-BE49-F238E27FC236}">
                <a16:creationId xmlns:a16="http://schemas.microsoft.com/office/drawing/2014/main" id="{3F923658-A205-429C-1F58-96A854AE5E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43816" y="2333281"/>
            <a:ext cx="857036" cy="771332"/>
          </a:xfrm>
          <a:prstGeom prst="rect">
            <a:avLst/>
          </a:prstGeom>
        </p:spPr>
      </p:pic>
      <p:sp>
        <p:nvSpPr>
          <p:cNvPr id="7" name="Object 4">
            <a:extLst>
              <a:ext uri="{FF2B5EF4-FFF2-40B4-BE49-F238E27FC236}">
                <a16:creationId xmlns:a16="http://schemas.microsoft.com/office/drawing/2014/main" id="{9FC40DCD-FF2C-588B-BAC7-5A149285F53D}"/>
              </a:ext>
            </a:extLst>
          </p:cNvPr>
          <p:cNvSpPr/>
          <p:nvPr/>
        </p:nvSpPr>
        <p:spPr>
          <a:xfrm>
            <a:off x="482797" y="3478732"/>
            <a:ext cx="3414811" cy="281274"/>
          </a:xfrm>
          <a:prstGeom prst="rect">
            <a:avLst/>
          </a:prstGeom>
          <a:noFill/>
        </p:spPr>
        <p:txBody>
          <a:bodyPr wrap="square" lIns="0" tIns="0" rIns="0" bIns="0" rtlCol="0" anchor="t"/>
          <a:lstStyle/>
          <a:p>
            <a:pPr algn="ctr">
              <a:lnSpc>
                <a:spcPts val="2216"/>
              </a:lnSpc>
              <a:buNone/>
            </a:pPr>
            <a:r>
              <a:rPr lang="en-US" sz="1620" kern="0" spc="32" dirty="0">
                <a:solidFill>
                  <a:srgbClr val="000000"/>
                </a:solidFill>
                <a:latin typeface="Playfair Display" panose="00000500000000000000" pitchFamily="2" charset="0"/>
                <a:ea typeface="Lato" pitchFamily="34" charset="-122"/>
                <a:cs typeface="Lato" pitchFamily="34" charset="-120"/>
              </a:rPr>
              <a:t>Twitter Tweets</a:t>
            </a:r>
            <a:endParaRPr lang="en-US" dirty="0">
              <a:latin typeface="Playfair Display" panose="00000500000000000000" pitchFamily="2" charset="0"/>
            </a:endParaRPr>
          </a:p>
        </p:txBody>
      </p:sp>
      <p:sp>
        <p:nvSpPr>
          <p:cNvPr id="9" name="Object 5">
            <a:extLst>
              <a:ext uri="{FF2B5EF4-FFF2-40B4-BE49-F238E27FC236}">
                <a16:creationId xmlns:a16="http://schemas.microsoft.com/office/drawing/2014/main" id="{0CA44A28-53FA-EACA-0D29-C58CD18F2D6B}"/>
              </a:ext>
            </a:extLst>
          </p:cNvPr>
          <p:cNvSpPr/>
          <p:nvPr/>
        </p:nvSpPr>
        <p:spPr>
          <a:xfrm>
            <a:off x="482797" y="3822379"/>
            <a:ext cx="3414811" cy="493510"/>
          </a:xfrm>
          <a:prstGeom prst="rect">
            <a:avLst/>
          </a:prstGeom>
          <a:noFill/>
        </p:spPr>
        <p:txBody>
          <a:bodyPr wrap="square" lIns="0" tIns="0" rIns="0" bIns="0" rtlCol="0" anchor="t"/>
          <a:lstStyle/>
          <a:p>
            <a:pPr algn="ctr">
              <a:lnSpc>
                <a:spcPts val="1944"/>
              </a:lnSpc>
              <a:spcBef>
                <a:spcPts val="482"/>
              </a:spcBef>
              <a:buNone/>
            </a:pPr>
            <a:r>
              <a:rPr lang="en-US" sz="1350" kern="0" spc="27" dirty="0">
                <a:solidFill>
                  <a:srgbClr val="3D3D3D">
                    <a:alpha val="80000"/>
                  </a:srgbClr>
                </a:solidFill>
                <a:latin typeface="Playfair Display" panose="00000500000000000000" pitchFamily="2" charset="0"/>
                <a:ea typeface="Lato" pitchFamily="34" charset="-122"/>
                <a:cs typeface="Lato" pitchFamily="34" charset="-120"/>
              </a:rPr>
              <a:t>The dataset consists of tweets collected from the Kaggle Dataset.</a:t>
            </a:r>
            <a:endParaRPr lang="en-US" dirty="0">
              <a:latin typeface="Playfair Display" panose="00000500000000000000" pitchFamily="2" charset="0"/>
            </a:endParaRPr>
          </a:p>
        </p:txBody>
      </p:sp>
      <p:pic>
        <p:nvPicPr>
          <p:cNvPr id="10" name="Object 6" descr="preencoded.png">
            <a:extLst>
              <a:ext uri="{FF2B5EF4-FFF2-40B4-BE49-F238E27FC236}">
                <a16:creationId xmlns:a16="http://schemas.microsoft.com/office/drawing/2014/main" id="{B08E12F6-DE2D-A765-B206-14352639AF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69991" y="2355598"/>
            <a:ext cx="1047488" cy="657061"/>
          </a:xfrm>
          <a:prstGeom prst="rect">
            <a:avLst/>
          </a:prstGeom>
        </p:spPr>
      </p:pic>
      <p:sp>
        <p:nvSpPr>
          <p:cNvPr id="11" name="Object 7">
            <a:extLst>
              <a:ext uri="{FF2B5EF4-FFF2-40B4-BE49-F238E27FC236}">
                <a16:creationId xmlns:a16="http://schemas.microsoft.com/office/drawing/2014/main" id="{974C228B-C4BA-08C4-4E75-4383C4AF98FE}"/>
              </a:ext>
            </a:extLst>
          </p:cNvPr>
          <p:cNvSpPr/>
          <p:nvPr/>
        </p:nvSpPr>
        <p:spPr>
          <a:xfrm>
            <a:off x="4350408" y="3478732"/>
            <a:ext cx="3488135" cy="281274"/>
          </a:xfrm>
          <a:prstGeom prst="rect">
            <a:avLst/>
          </a:prstGeom>
          <a:noFill/>
        </p:spPr>
        <p:txBody>
          <a:bodyPr wrap="square" lIns="0" tIns="0" rIns="0" bIns="0" rtlCol="0" anchor="t"/>
          <a:lstStyle/>
          <a:p>
            <a:pPr algn="ctr">
              <a:lnSpc>
                <a:spcPts val="2216"/>
              </a:lnSpc>
              <a:buNone/>
            </a:pPr>
            <a:r>
              <a:rPr lang="en-US" sz="1620" kern="0" spc="32" dirty="0">
                <a:solidFill>
                  <a:srgbClr val="000000"/>
                </a:solidFill>
                <a:latin typeface="Playfair Display" panose="00000500000000000000" pitchFamily="2" charset="0"/>
                <a:ea typeface="Lato" pitchFamily="34" charset="-122"/>
                <a:cs typeface="Lato" pitchFamily="34" charset="-120"/>
              </a:rPr>
              <a:t>Sentiment Labels</a:t>
            </a:r>
            <a:endParaRPr lang="en-US" dirty="0">
              <a:latin typeface="Playfair Display" panose="00000500000000000000" pitchFamily="2" charset="0"/>
            </a:endParaRPr>
          </a:p>
        </p:txBody>
      </p:sp>
      <p:sp>
        <p:nvSpPr>
          <p:cNvPr id="12" name="Object 8">
            <a:extLst>
              <a:ext uri="{FF2B5EF4-FFF2-40B4-BE49-F238E27FC236}">
                <a16:creationId xmlns:a16="http://schemas.microsoft.com/office/drawing/2014/main" id="{343C3829-0158-3230-A7A7-F278F88A99EF}"/>
              </a:ext>
            </a:extLst>
          </p:cNvPr>
          <p:cNvSpPr/>
          <p:nvPr/>
        </p:nvSpPr>
        <p:spPr>
          <a:xfrm>
            <a:off x="4350408" y="3822379"/>
            <a:ext cx="3488135" cy="740265"/>
          </a:xfrm>
          <a:prstGeom prst="rect">
            <a:avLst/>
          </a:prstGeom>
          <a:noFill/>
        </p:spPr>
        <p:txBody>
          <a:bodyPr wrap="square" lIns="0" tIns="0" rIns="0" bIns="0" rtlCol="0" anchor="t"/>
          <a:lstStyle/>
          <a:p>
            <a:pPr algn="ctr">
              <a:lnSpc>
                <a:spcPts val="1944"/>
              </a:lnSpc>
              <a:spcBef>
                <a:spcPts val="482"/>
              </a:spcBef>
              <a:buNone/>
            </a:pPr>
            <a:r>
              <a:rPr lang="en-US" sz="1350" kern="0" spc="27" dirty="0">
                <a:solidFill>
                  <a:srgbClr val="3D3D3D">
                    <a:alpha val="80000"/>
                  </a:srgbClr>
                </a:solidFill>
                <a:latin typeface="Playfair Display" panose="00000500000000000000" pitchFamily="2" charset="0"/>
                <a:ea typeface="Lato" pitchFamily="34" charset="-122"/>
                <a:cs typeface="Lato" pitchFamily="34" charset="-120"/>
              </a:rPr>
              <a:t>Each tweet is labeled with one of the sentiment categories: Positive, Negative, Neutral, or Irrelevant.</a:t>
            </a:r>
            <a:endParaRPr lang="en-US" dirty="0">
              <a:latin typeface="Playfair Display" panose="00000500000000000000" pitchFamily="2" charset="0"/>
            </a:endParaRPr>
          </a:p>
        </p:txBody>
      </p:sp>
      <p:pic>
        <p:nvPicPr>
          <p:cNvPr id="13" name="Object 9" descr="preencoded.png">
            <a:extLst>
              <a:ext uri="{FF2B5EF4-FFF2-40B4-BE49-F238E27FC236}">
                <a16:creationId xmlns:a16="http://schemas.microsoft.com/office/drawing/2014/main" id="{04DD5057-58A7-CE0B-BEEF-C073E87052B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07741" y="2266327"/>
            <a:ext cx="999875" cy="847513"/>
          </a:xfrm>
          <a:prstGeom prst="rect">
            <a:avLst/>
          </a:prstGeom>
        </p:spPr>
      </p:pic>
      <p:sp>
        <p:nvSpPr>
          <p:cNvPr id="14" name="Object 10">
            <a:extLst>
              <a:ext uri="{FF2B5EF4-FFF2-40B4-BE49-F238E27FC236}">
                <a16:creationId xmlns:a16="http://schemas.microsoft.com/office/drawing/2014/main" id="{481AE0BF-6F36-AD8F-8175-0B9AC76E7BCB}"/>
              </a:ext>
            </a:extLst>
          </p:cNvPr>
          <p:cNvSpPr/>
          <p:nvPr/>
        </p:nvSpPr>
        <p:spPr>
          <a:xfrm>
            <a:off x="8359431" y="3478732"/>
            <a:ext cx="3278638" cy="281274"/>
          </a:xfrm>
          <a:prstGeom prst="rect">
            <a:avLst/>
          </a:prstGeom>
          <a:noFill/>
        </p:spPr>
        <p:txBody>
          <a:bodyPr wrap="square" lIns="0" tIns="0" rIns="0" bIns="0" rtlCol="0" anchor="t"/>
          <a:lstStyle/>
          <a:p>
            <a:pPr algn="ctr">
              <a:lnSpc>
                <a:spcPts val="2216"/>
              </a:lnSpc>
              <a:buNone/>
            </a:pPr>
            <a:r>
              <a:rPr lang="en-US" sz="1620" kern="0" spc="32" dirty="0">
                <a:solidFill>
                  <a:srgbClr val="000000"/>
                </a:solidFill>
                <a:latin typeface="Playfair Display" panose="00000500000000000000" pitchFamily="2" charset="0"/>
                <a:ea typeface="Lato" pitchFamily="34" charset="-122"/>
                <a:cs typeface="Lato" pitchFamily="34" charset="-120"/>
              </a:rPr>
              <a:t>Metadata</a:t>
            </a:r>
            <a:endParaRPr lang="en-US" dirty="0">
              <a:latin typeface="Playfair Display" panose="00000500000000000000" pitchFamily="2" charset="0"/>
            </a:endParaRPr>
          </a:p>
        </p:txBody>
      </p:sp>
      <p:sp>
        <p:nvSpPr>
          <p:cNvPr id="15" name="Object 11">
            <a:extLst>
              <a:ext uri="{FF2B5EF4-FFF2-40B4-BE49-F238E27FC236}">
                <a16:creationId xmlns:a16="http://schemas.microsoft.com/office/drawing/2014/main" id="{F6E08A50-DCDD-5DE7-19AE-439A9739E74D}"/>
              </a:ext>
            </a:extLst>
          </p:cNvPr>
          <p:cNvSpPr/>
          <p:nvPr/>
        </p:nvSpPr>
        <p:spPr>
          <a:xfrm>
            <a:off x="8359431" y="3822379"/>
            <a:ext cx="3278638" cy="740265"/>
          </a:xfrm>
          <a:prstGeom prst="rect">
            <a:avLst/>
          </a:prstGeom>
          <a:noFill/>
        </p:spPr>
        <p:txBody>
          <a:bodyPr wrap="square" lIns="0" tIns="0" rIns="0" bIns="0" rtlCol="0" anchor="t"/>
          <a:lstStyle/>
          <a:p>
            <a:pPr algn="ctr">
              <a:lnSpc>
                <a:spcPts val="1944"/>
              </a:lnSpc>
              <a:spcBef>
                <a:spcPts val="482"/>
              </a:spcBef>
              <a:buNone/>
            </a:pPr>
            <a:r>
              <a:rPr lang="en-US" sz="1350" kern="0" spc="27" dirty="0">
                <a:solidFill>
                  <a:srgbClr val="3D3D3D">
                    <a:alpha val="80000"/>
                  </a:srgbClr>
                </a:solidFill>
                <a:latin typeface="Playfair Display" panose="00000500000000000000" pitchFamily="2" charset="0"/>
                <a:ea typeface="Lato" pitchFamily="34" charset="-122"/>
                <a:cs typeface="Lato" pitchFamily="34" charset="-120"/>
              </a:rPr>
              <a:t>The dataset includes metadata such as tweet ID, Sentiment, Entities, and Tweet Context, </a:t>
            </a:r>
            <a:endParaRPr lang="en-US" dirty="0">
              <a:latin typeface="Playfair Display" panose="00000500000000000000" pitchFamily="2" charset="0"/>
            </a:endParaRPr>
          </a:p>
        </p:txBody>
      </p:sp>
      <p:sp>
        <p:nvSpPr>
          <p:cNvPr id="16" name="Object 13">
            <a:extLst>
              <a:ext uri="{FF2B5EF4-FFF2-40B4-BE49-F238E27FC236}">
                <a16:creationId xmlns:a16="http://schemas.microsoft.com/office/drawing/2014/main" id="{63C71236-F6F9-D1F1-63CC-3124458EE5A8}"/>
              </a:ext>
            </a:extLst>
          </p:cNvPr>
          <p:cNvSpPr/>
          <p:nvPr/>
        </p:nvSpPr>
        <p:spPr>
          <a:xfrm>
            <a:off x="1174230" y="4846559"/>
            <a:ext cx="10118609" cy="703245"/>
          </a:xfrm>
          <a:prstGeom prst="rect">
            <a:avLst/>
          </a:prstGeom>
          <a:noFill/>
        </p:spPr>
        <p:txBody>
          <a:bodyPr wrap="square" lIns="0" tIns="0" rIns="0" bIns="0" rtlCol="0" anchor="t"/>
          <a:lstStyle/>
          <a:p>
            <a:pPr algn="just">
              <a:lnSpc>
                <a:spcPts val="2771"/>
              </a:lnSpc>
              <a:buNone/>
            </a:pPr>
            <a:r>
              <a:rPr lang="en-US" sz="2025" kern="0" spc="41" dirty="0">
                <a:latin typeface="Playfair Display" panose="00000500000000000000" pitchFamily="2" charset="0"/>
                <a:ea typeface="Lato" pitchFamily="34" charset="-122"/>
                <a:cs typeface="Lato" pitchFamily="34" charset="-120"/>
              </a:rPr>
              <a:t>The dataset provides a comprehensive set of tweets with sentiment labels and metadata, enabling in-depth analysis of user sentiment on the Twitter platform.</a:t>
            </a:r>
            <a:endParaRPr lang="en-US" dirty="0">
              <a:latin typeface="Playfair Display" panose="00000500000000000000" pitchFamily="2" charset="0"/>
            </a:endParaRPr>
          </a:p>
        </p:txBody>
      </p:sp>
      <p:sp>
        <p:nvSpPr>
          <p:cNvPr id="18" name="TextBox 17">
            <a:extLst>
              <a:ext uri="{FF2B5EF4-FFF2-40B4-BE49-F238E27FC236}">
                <a16:creationId xmlns:a16="http://schemas.microsoft.com/office/drawing/2014/main" id="{38B93389-0D02-F5B6-5865-021620A77C42}"/>
              </a:ext>
            </a:extLst>
          </p:cNvPr>
          <p:cNvSpPr txBox="1"/>
          <p:nvPr/>
        </p:nvSpPr>
        <p:spPr>
          <a:xfrm>
            <a:off x="9966960" y="6035040"/>
            <a:ext cx="1417320" cy="369332"/>
          </a:xfrm>
          <a:prstGeom prst="rect">
            <a:avLst/>
          </a:prstGeom>
          <a:noFill/>
        </p:spPr>
        <p:txBody>
          <a:bodyPr wrap="square" rtlCol="0">
            <a:spAutoFit/>
          </a:bodyPr>
          <a:lstStyle/>
          <a:p>
            <a:r>
              <a:rPr lang="en-US" dirty="0"/>
              <a:t>Contd….</a:t>
            </a:r>
          </a:p>
        </p:txBody>
      </p:sp>
      <p:pic>
        <p:nvPicPr>
          <p:cNvPr id="8" name="Audio 7">
            <a:hlinkClick r:id="" action="ppaction://media"/>
            <a:extLst>
              <a:ext uri="{FF2B5EF4-FFF2-40B4-BE49-F238E27FC236}">
                <a16:creationId xmlns:a16="http://schemas.microsoft.com/office/drawing/2014/main" id="{E1F169B7-C375-F521-E264-50DECDAFE9FF}"/>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85241880"/>
      </p:ext>
    </p:extLst>
  </p:cSld>
  <p:clrMapOvr>
    <a:masterClrMapping/>
  </p:clrMapOvr>
  <mc:AlternateContent xmlns:mc="http://schemas.openxmlformats.org/markup-compatibility/2006">
    <mc:Choice xmlns:p14="http://schemas.microsoft.com/office/powerpoint/2010/main" Requires="p14">
      <p:transition spd="slow" p14:dur="2000" advTm="48305"/>
    </mc:Choice>
    <mc:Fallback>
      <p:transition spd="slow" advTm="48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664F2-69D3-8D32-442D-08C1D2BC62BF}"/>
            </a:ext>
          </a:extLst>
        </p:cNvPr>
        <p:cNvGrpSpPr/>
        <p:nvPr/>
      </p:nvGrpSpPr>
      <p:grpSpPr>
        <a:xfrm>
          <a:off x="0" y="0"/>
          <a:ext cx="0" cy="0"/>
          <a:chOff x="0" y="0"/>
          <a:chExt cx="0" cy="0"/>
        </a:xfrm>
      </p:grpSpPr>
      <p:pic>
        <p:nvPicPr>
          <p:cNvPr id="2" name="Object 1" descr="preencoded.png">
            <a:extLst>
              <a:ext uri="{FF2B5EF4-FFF2-40B4-BE49-F238E27FC236}">
                <a16:creationId xmlns:a16="http://schemas.microsoft.com/office/drawing/2014/main" id="{9E255B42-4C6B-3FAA-7988-8B4C9CF6CF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85704" cy="1295076"/>
          </a:xfrm>
          <a:prstGeom prst="rect">
            <a:avLst/>
          </a:prstGeom>
        </p:spPr>
      </p:pic>
      <p:sp>
        <p:nvSpPr>
          <p:cNvPr id="3" name="Object 2">
            <a:extLst>
              <a:ext uri="{FF2B5EF4-FFF2-40B4-BE49-F238E27FC236}">
                <a16:creationId xmlns:a16="http://schemas.microsoft.com/office/drawing/2014/main" id="{820D795D-A92A-38AC-2FEB-0803000A64F4}"/>
              </a:ext>
            </a:extLst>
          </p:cNvPr>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002060"/>
                </a:solidFill>
                <a:latin typeface="Playfair Display" pitchFamily="34" charset="0"/>
                <a:ea typeface="Playfair Display" pitchFamily="34" charset="-122"/>
                <a:cs typeface="Playfair Display" pitchFamily="34" charset="-120"/>
              </a:rPr>
              <a:t>Dataset Information</a:t>
            </a:r>
            <a:endParaRPr lang="en-US" dirty="0">
              <a:solidFill>
                <a:srgbClr val="002060"/>
              </a:solidFill>
            </a:endParaRPr>
          </a:p>
        </p:txBody>
      </p:sp>
      <p:sp>
        <p:nvSpPr>
          <p:cNvPr id="4" name="Object 3">
            <a:extLst>
              <a:ext uri="{FF2B5EF4-FFF2-40B4-BE49-F238E27FC236}">
                <a16:creationId xmlns:a16="http://schemas.microsoft.com/office/drawing/2014/main" id="{9F03A35D-FA13-4E36-896B-CE8EE72A1953}"/>
              </a:ext>
            </a:extLst>
          </p:cNvPr>
          <p:cNvSpPr/>
          <p:nvPr/>
        </p:nvSpPr>
        <p:spPr>
          <a:xfrm>
            <a:off x="885253" y="1467935"/>
            <a:ext cx="5037815" cy="3922129"/>
          </a:xfrm>
          <a:prstGeom prst="rect">
            <a:avLst/>
          </a:prstGeom>
          <a:noFill/>
        </p:spPr>
        <p:txBody>
          <a:bodyPr wrap="square" lIns="0" tIns="0" rIns="0" bIns="0" rtlCol="0" anchor="t"/>
          <a:lstStyle/>
          <a:p>
            <a:pPr marL="242900" indent="-242900" algn="l">
              <a:lnSpc>
                <a:spcPts val="3324"/>
              </a:lnSpc>
              <a:buSzPct val="100000"/>
              <a:buChar char="•"/>
            </a:pPr>
            <a:r>
              <a:rPr lang="en-US" sz="2430" kern="0" spc="49" dirty="0">
                <a:solidFill>
                  <a:srgbClr val="000000"/>
                </a:solidFill>
                <a:latin typeface="Playfair Display" panose="00000500000000000000" pitchFamily="2" charset="0"/>
                <a:ea typeface="Lato" pitchFamily="34" charset="-122"/>
                <a:cs typeface="Lato" pitchFamily="34" charset="-120"/>
              </a:rPr>
              <a:t>Sentiment Classification</a:t>
            </a:r>
          </a:p>
          <a:p>
            <a:pPr lvl="1" algn="just">
              <a:lnSpc>
                <a:spcPts val="2236"/>
              </a:lnSpc>
              <a:spcBef>
                <a:spcPts val="159"/>
              </a:spcBef>
              <a:buNone/>
            </a:pPr>
            <a:r>
              <a:rPr lang="en-US" sz="1552" kern="0" spc="31" dirty="0">
                <a:solidFill>
                  <a:srgbClr val="3D3D3D">
                    <a:alpha val="80000"/>
                  </a:srgbClr>
                </a:solidFill>
                <a:latin typeface="Playfair Display" panose="00000500000000000000" pitchFamily="2" charset="0"/>
                <a:ea typeface="Lato" pitchFamily="34" charset="-122"/>
                <a:cs typeface="Lato" pitchFamily="34" charset="-120"/>
              </a:rPr>
              <a:t>The process of categorizing the sentiment expressed in a tweet into predefined categories such as Positive, Negative, Neutral, or Irrelevant.</a:t>
            </a:r>
          </a:p>
          <a:p>
            <a:pPr marL="242900" indent="-242900" algn="l">
              <a:lnSpc>
                <a:spcPts val="3324"/>
              </a:lnSpc>
              <a:spcBef>
                <a:spcPts val="2347"/>
              </a:spcBef>
              <a:buSzPct val="100000"/>
              <a:buChar char="•"/>
            </a:pPr>
            <a:r>
              <a:rPr lang="en-US" sz="2430" kern="0" spc="49" dirty="0">
                <a:solidFill>
                  <a:srgbClr val="000000"/>
                </a:solidFill>
                <a:latin typeface="Playfair Display" panose="00000500000000000000" pitchFamily="2" charset="0"/>
                <a:ea typeface="Lato" pitchFamily="34" charset="-122"/>
                <a:cs typeface="Lato" pitchFamily="34" charset="-120"/>
              </a:rPr>
              <a:t>Positive Sentiment</a:t>
            </a:r>
          </a:p>
          <a:p>
            <a:pPr lvl="1" algn="just">
              <a:lnSpc>
                <a:spcPts val="2236"/>
              </a:lnSpc>
              <a:spcBef>
                <a:spcPts val="159"/>
              </a:spcBef>
              <a:buNone/>
            </a:pPr>
            <a:r>
              <a:rPr lang="en-US" sz="1552" kern="0" spc="31" dirty="0">
                <a:solidFill>
                  <a:srgbClr val="3D3D3D">
                    <a:alpha val="80000"/>
                  </a:srgbClr>
                </a:solidFill>
                <a:latin typeface="Playfair Display" panose="00000500000000000000" pitchFamily="2" charset="0"/>
                <a:ea typeface="Lato" pitchFamily="34" charset="-122"/>
                <a:cs typeface="Lato" pitchFamily="34" charset="-120"/>
              </a:rPr>
              <a:t>Tweets expressing a favorable or approving attitude towards a topic or subject.</a:t>
            </a:r>
          </a:p>
          <a:p>
            <a:pPr marL="242900" indent="-242900" algn="l">
              <a:lnSpc>
                <a:spcPts val="3324"/>
              </a:lnSpc>
              <a:spcBef>
                <a:spcPts val="2347"/>
              </a:spcBef>
              <a:buSzPct val="100000"/>
              <a:buChar char="•"/>
            </a:pPr>
            <a:r>
              <a:rPr lang="en-US" sz="2430" kern="0" spc="49" dirty="0">
                <a:solidFill>
                  <a:srgbClr val="000000"/>
                </a:solidFill>
                <a:latin typeface="Playfair Display" panose="00000500000000000000" pitchFamily="2" charset="0"/>
                <a:ea typeface="Lato" pitchFamily="34" charset="-122"/>
                <a:cs typeface="Lato" pitchFamily="34" charset="-120"/>
              </a:rPr>
              <a:t>Negative Sentiment</a:t>
            </a:r>
          </a:p>
          <a:p>
            <a:pPr lvl="1" algn="just">
              <a:lnSpc>
                <a:spcPts val="2236"/>
              </a:lnSpc>
              <a:spcBef>
                <a:spcPts val="159"/>
              </a:spcBef>
              <a:buNone/>
            </a:pPr>
            <a:r>
              <a:rPr lang="en-US" sz="1552" kern="0" spc="31" dirty="0">
                <a:solidFill>
                  <a:srgbClr val="3D3D3D">
                    <a:alpha val="80000"/>
                  </a:srgbClr>
                </a:solidFill>
                <a:latin typeface="Playfair Display" panose="00000500000000000000" pitchFamily="2" charset="0"/>
                <a:ea typeface="Lato" pitchFamily="34" charset="-122"/>
                <a:cs typeface="Lato" pitchFamily="34" charset="-120"/>
              </a:rPr>
              <a:t>Tweets expressing an unfavorable or disapproving attitude towards a topic or subject.</a:t>
            </a:r>
            <a:endParaRPr lang="en-US" dirty="0">
              <a:latin typeface="Playfair Display" panose="00000500000000000000" pitchFamily="2" charset="0"/>
            </a:endParaRPr>
          </a:p>
        </p:txBody>
      </p:sp>
      <p:sp>
        <p:nvSpPr>
          <p:cNvPr id="5" name="Object 4">
            <a:extLst>
              <a:ext uri="{FF2B5EF4-FFF2-40B4-BE49-F238E27FC236}">
                <a16:creationId xmlns:a16="http://schemas.microsoft.com/office/drawing/2014/main" id="{87235265-13CF-3168-D9D9-6008FD733542}"/>
              </a:ext>
            </a:extLst>
          </p:cNvPr>
          <p:cNvSpPr/>
          <p:nvPr/>
        </p:nvSpPr>
        <p:spPr>
          <a:xfrm>
            <a:off x="6364223" y="1983108"/>
            <a:ext cx="5037815" cy="2891781"/>
          </a:xfrm>
          <a:prstGeom prst="rect">
            <a:avLst/>
          </a:prstGeom>
          <a:noFill/>
        </p:spPr>
        <p:txBody>
          <a:bodyPr wrap="square" lIns="0" tIns="0" rIns="0" bIns="0" rtlCol="0" anchor="t"/>
          <a:lstStyle/>
          <a:p>
            <a:pPr marL="242900" indent="-242900" algn="l">
              <a:lnSpc>
                <a:spcPts val="3324"/>
              </a:lnSpc>
              <a:buSzPct val="100000"/>
              <a:buChar char="•"/>
            </a:pPr>
            <a:r>
              <a:rPr lang="en-US" sz="2430" kern="0" spc="49" dirty="0">
                <a:solidFill>
                  <a:srgbClr val="000000"/>
                </a:solidFill>
                <a:latin typeface="Playfair Display" panose="00000500000000000000" pitchFamily="2" charset="0"/>
                <a:ea typeface="Lato" pitchFamily="34" charset="-122"/>
                <a:cs typeface="Lato" pitchFamily="34" charset="-120"/>
              </a:rPr>
              <a:t>Neutral Sentiment</a:t>
            </a:r>
          </a:p>
          <a:p>
            <a:pPr lvl="1" algn="just">
              <a:lnSpc>
                <a:spcPts val="2236"/>
              </a:lnSpc>
              <a:spcBef>
                <a:spcPts val="159"/>
              </a:spcBef>
              <a:buNone/>
            </a:pPr>
            <a:r>
              <a:rPr lang="en-US" sz="1552" kern="0" spc="31" dirty="0">
                <a:solidFill>
                  <a:srgbClr val="3D3D3D">
                    <a:alpha val="80000"/>
                  </a:srgbClr>
                </a:solidFill>
                <a:latin typeface="Playfair Display" panose="00000500000000000000" pitchFamily="2" charset="0"/>
                <a:ea typeface="Lato" pitchFamily="34" charset="-122"/>
                <a:cs typeface="Lato" pitchFamily="34" charset="-120"/>
              </a:rPr>
              <a:t>Tweets that do not express a clear positive or negative sentiment, but rather a neutral or objective viewpoint.</a:t>
            </a:r>
          </a:p>
          <a:p>
            <a:pPr marL="242900" indent="-242900" algn="l">
              <a:lnSpc>
                <a:spcPts val="3324"/>
              </a:lnSpc>
              <a:spcBef>
                <a:spcPts val="2347"/>
              </a:spcBef>
              <a:buSzPct val="100000"/>
              <a:buChar char="•"/>
            </a:pPr>
            <a:r>
              <a:rPr lang="en-US" sz="2430" kern="0" spc="49" dirty="0">
                <a:solidFill>
                  <a:srgbClr val="000000"/>
                </a:solidFill>
                <a:latin typeface="Playfair Display" panose="00000500000000000000" pitchFamily="2" charset="0"/>
                <a:ea typeface="Lato" pitchFamily="34" charset="-122"/>
                <a:cs typeface="Lato" pitchFamily="34" charset="-120"/>
              </a:rPr>
              <a:t>Irrelevant Sentiment</a:t>
            </a:r>
          </a:p>
          <a:p>
            <a:pPr lvl="1" algn="just">
              <a:lnSpc>
                <a:spcPts val="2236"/>
              </a:lnSpc>
              <a:spcBef>
                <a:spcPts val="159"/>
              </a:spcBef>
              <a:buNone/>
            </a:pPr>
            <a:r>
              <a:rPr lang="en-US" sz="1552" kern="0" spc="31" dirty="0">
                <a:solidFill>
                  <a:srgbClr val="3D3D3D">
                    <a:alpha val="80000"/>
                  </a:srgbClr>
                </a:solidFill>
                <a:latin typeface="Playfair Display" panose="00000500000000000000" pitchFamily="2" charset="0"/>
                <a:ea typeface="Lato" pitchFamily="34" charset="-122"/>
                <a:cs typeface="Lato" pitchFamily="34" charset="-120"/>
              </a:rPr>
              <a:t>Tweets that do not contain any meaningful sentiment towards the topic of interest and are considered irrelevant for the analysis.</a:t>
            </a:r>
            <a:endParaRPr lang="en-US" dirty="0">
              <a:latin typeface="Playfair Display" panose="00000500000000000000" pitchFamily="2" charset="0"/>
            </a:endParaRPr>
          </a:p>
        </p:txBody>
      </p:sp>
      <p:sp>
        <p:nvSpPr>
          <p:cNvPr id="17" name="Rectangle 16">
            <a:extLst>
              <a:ext uri="{FF2B5EF4-FFF2-40B4-BE49-F238E27FC236}">
                <a16:creationId xmlns:a16="http://schemas.microsoft.com/office/drawing/2014/main" id="{A73301F2-C607-95AC-FD9A-8795B5BBB208}"/>
              </a:ext>
            </a:extLst>
          </p:cNvPr>
          <p:cNvSpPr/>
          <p:nvPr/>
        </p:nvSpPr>
        <p:spPr>
          <a:xfrm>
            <a:off x="4149132" y="1023534"/>
            <a:ext cx="3547872" cy="35051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Sentiment</a:t>
            </a:r>
          </a:p>
        </p:txBody>
      </p:sp>
      <p:pic>
        <p:nvPicPr>
          <p:cNvPr id="8" name="Audio 7">
            <a:hlinkClick r:id="" action="ppaction://media"/>
            <a:extLst>
              <a:ext uri="{FF2B5EF4-FFF2-40B4-BE49-F238E27FC236}">
                <a16:creationId xmlns:a16="http://schemas.microsoft.com/office/drawing/2014/main" id="{37FACD27-BBE4-5E15-C9DA-950021D38C9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41315205"/>
      </p:ext>
    </p:extLst>
  </p:cSld>
  <p:clrMapOvr>
    <a:masterClrMapping/>
  </p:clrMapOvr>
  <mc:AlternateContent xmlns:mc="http://schemas.openxmlformats.org/markup-compatibility/2006">
    <mc:Choice xmlns:p14="http://schemas.microsoft.com/office/powerpoint/2010/main" Requires="p14">
      <p:transition spd="slow" p14:dur="2000" advTm="47096"/>
    </mc:Choice>
    <mc:Fallback>
      <p:transition spd="slow" advTm="47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85704" cy="1295076"/>
          </a:xfrm>
          <a:prstGeom prst="rect">
            <a:avLst/>
          </a:prstGeom>
        </p:spPr>
      </p:pic>
      <p:sp>
        <p:nvSpPr>
          <p:cNvPr id="3" name="Object 2"/>
          <p:cNvSpPr/>
          <p:nvPr/>
        </p:nvSpPr>
        <p:spPr>
          <a:xfrm>
            <a:off x="476131" y="422566"/>
            <a:ext cx="11084328" cy="507079"/>
          </a:xfrm>
          <a:prstGeom prst="rect">
            <a:avLst/>
          </a:prstGeom>
          <a:noFill/>
        </p:spPr>
        <p:txBody>
          <a:bodyPr wrap="square" lIns="0" tIns="0" rIns="0" bIns="0" rtlCol="0" anchor="t"/>
          <a:lstStyle/>
          <a:p>
            <a:pPr algn="l">
              <a:lnSpc>
                <a:spcPts val="3994"/>
              </a:lnSpc>
              <a:buNone/>
            </a:pPr>
            <a:r>
              <a:rPr lang="en-US" sz="3750">
                <a:solidFill>
                  <a:srgbClr val="002060"/>
                </a:solidFill>
                <a:latin typeface="Playfair Display" pitchFamily="34" charset="0"/>
                <a:ea typeface="Playfair Display" pitchFamily="34" charset="-122"/>
                <a:cs typeface="Playfair Display" pitchFamily="34" charset="-120"/>
              </a:rPr>
              <a:t>Exploratory Data Analysis (EDA)</a:t>
            </a:r>
            <a:endParaRPr lang="en-US" dirty="0">
              <a:solidFill>
                <a:srgbClr val="002060"/>
              </a:solidFill>
            </a:endParaRPr>
          </a:p>
        </p:txBody>
      </p:sp>
      <p:sp>
        <p:nvSpPr>
          <p:cNvPr id="6" name="Object 3">
            <a:extLst>
              <a:ext uri="{FF2B5EF4-FFF2-40B4-BE49-F238E27FC236}">
                <a16:creationId xmlns:a16="http://schemas.microsoft.com/office/drawing/2014/main" id="{93063CB3-AF70-7505-A1A4-4DC7EB189234}"/>
              </a:ext>
            </a:extLst>
          </p:cNvPr>
          <p:cNvSpPr/>
          <p:nvPr/>
        </p:nvSpPr>
        <p:spPr>
          <a:xfrm>
            <a:off x="446611" y="1291884"/>
            <a:ext cx="2666333" cy="3142464"/>
          </a:xfrm>
          <a:prstGeom prst="rect">
            <a:avLst/>
          </a:prstGeom>
          <a:solidFill>
            <a:srgbClr val="FFFFFF"/>
          </a:solidFill>
        </p:spPr>
        <p:txBody>
          <a:bodyPr/>
          <a:lstStyle/>
          <a:p>
            <a:endParaRPr lang="en-US" sz="1350">
              <a:latin typeface="Lato" panose="020F0502020204030203" pitchFamily="34" charset="0"/>
              <a:ea typeface="Lato" panose="020F0502020204030203" pitchFamily="34" charset="0"/>
              <a:cs typeface="Lato" panose="020F0502020204030203" pitchFamily="34" charset="0"/>
            </a:endParaRPr>
          </a:p>
        </p:txBody>
      </p:sp>
      <p:sp>
        <p:nvSpPr>
          <p:cNvPr id="8" name="Object 5">
            <a:extLst>
              <a:ext uri="{FF2B5EF4-FFF2-40B4-BE49-F238E27FC236}">
                <a16:creationId xmlns:a16="http://schemas.microsoft.com/office/drawing/2014/main" id="{C79A24ED-C479-2A8A-63B1-AA6223CFC9C5}"/>
              </a:ext>
            </a:extLst>
          </p:cNvPr>
          <p:cNvSpPr/>
          <p:nvPr/>
        </p:nvSpPr>
        <p:spPr>
          <a:xfrm>
            <a:off x="266633" y="4719709"/>
            <a:ext cx="2932967" cy="215806"/>
          </a:xfrm>
          <a:prstGeom prst="rect">
            <a:avLst/>
          </a:prstGeom>
          <a:noFill/>
        </p:spPr>
        <p:txBody>
          <a:bodyPr wrap="square" lIns="0" tIns="0" rIns="0" bIns="0" rtlCol="0" anchor="t"/>
          <a:lstStyle/>
          <a:p>
            <a:pPr algn="ctr">
              <a:lnSpc>
                <a:spcPts val="1700"/>
              </a:lnSpc>
              <a:buNone/>
            </a:pPr>
            <a:r>
              <a:rPr lang="en-US" sz="1350" b="1" kern="0" spc="126" dirty="0">
                <a:latin typeface="Playfair Display" panose="00000500000000000000" pitchFamily="2" charset="0"/>
                <a:ea typeface="Lato" panose="020F0502020204030203" pitchFamily="34" charset="0"/>
                <a:cs typeface="Lato" panose="020F0502020204030203" pitchFamily="34" charset="0"/>
              </a:rPr>
              <a:t>SENTIMENT DISTRIBUTION</a:t>
            </a:r>
            <a:endParaRPr lang="en-US" sz="1350" dirty="0">
              <a:latin typeface="Playfair Display" panose="00000500000000000000" pitchFamily="2" charset="0"/>
              <a:ea typeface="Lato" panose="020F0502020204030203" pitchFamily="34" charset="0"/>
              <a:cs typeface="Lato" panose="020F0502020204030203" pitchFamily="34" charset="0"/>
            </a:endParaRPr>
          </a:p>
        </p:txBody>
      </p:sp>
      <p:sp>
        <p:nvSpPr>
          <p:cNvPr id="10" name="Object 6">
            <a:extLst>
              <a:ext uri="{FF2B5EF4-FFF2-40B4-BE49-F238E27FC236}">
                <a16:creationId xmlns:a16="http://schemas.microsoft.com/office/drawing/2014/main" id="{7ED5A843-73EA-B206-6185-23229163A358}"/>
              </a:ext>
            </a:extLst>
          </p:cNvPr>
          <p:cNvSpPr/>
          <p:nvPr/>
        </p:nvSpPr>
        <p:spPr>
          <a:xfrm>
            <a:off x="548640" y="4986319"/>
            <a:ext cx="2367952" cy="1159593"/>
          </a:xfrm>
          <a:prstGeom prst="rect">
            <a:avLst/>
          </a:prstGeom>
          <a:noFill/>
        </p:spPr>
        <p:txBody>
          <a:bodyPr wrap="square" lIns="0" tIns="0" rIns="0" bIns="0" rtlCol="0" anchor="t"/>
          <a:lstStyle/>
          <a:p>
            <a:pPr algn="just">
              <a:lnSpc>
                <a:spcPts val="1811"/>
              </a:lnSpc>
              <a:spcBef>
                <a:spcPts val="582"/>
              </a:spcBef>
              <a:buNone/>
            </a:pPr>
            <a:r>
              <a:rPr lang="en-US" sz="1350" kern="0" spc="26" dirty="0">
                <a:latin typeface="Playfair Display" panose="00000500000000000000" pitchFamily="2" charset="0"/>
                <a:ea typeface="Lato" panose="020F0502020204030203" pitchFamily="34" charset="0"/>
                <a:cs typeface="Lato" panose="020F0502020204030203" pitchFamily="34" charset="0"/>
              </a:rPr>
              <a:t>A histogram showing the distribution of positive, negative, and neutral sentiment scores across the Twitter data.</a:t>
            </a:r>
            <a:endParaRPr lang="en-US" sz="1350" dirty="0">
              <a:latin typeface="Playfair Display" panose="00000500000000000000" pitchFamily="2" charset="0"/>
              <a:ea typeface="Lato" panose="020F0502020204030203" pitchFamily="34" charset="0"/>
              <a:cs typeface="Lato" panose="020F0502020204030203" pitchFamily="34" charset="0"/>
            </a:endParaRPr>
          </a:p>
        </p:txBody>
      </p:sp>
      <p:sp>
        <p:nvSpPr>
          <p:cNvPr id="11" name="Object 7">
            <a:extLst>
              <a:ext uri="{FF2B5EF4-FFF2-40B4-BE49-F238E27FC236}">
                <a16:creationId xmlns:a16="http://schemas.microsoft.com/office/drawing/2014/main" id="{927709E8-77E4-08AB-18A9-66CB9E9551A5}"/>
              </a:ext>
            </a:extLst>
          </p:cNvPr>
          <p:cNvSpPr/>
          <p:nvPr/>
        </p:nvSpPr>
        <p:spPr>
          <a:xfrm>
            <a:off x="3303397" y="1291884"/>
            <a:ext cx="2666333" cy="3142464"/>
          </a:xfrm>
          <a:prstGeom prst="rect">
            <a:avLst/>
          </a:prstGeom>
          <a:solidFill>
            <a:srgbClr val="FFFFFF"/>
          </a:solidFill>
        </p:spPr>
        <p:txBody>
          <a:bodyPr/>
          <a:lstStyle/>
          <a:p>
            <a:endParaRPr lang="en-US" sz="1350">
              <a:latin typeface="Lato" panose="020F0502020204030203" pitchFamily="34" charset="0"/>
              <a:ea typeface="Lato" panose="020F0502020204030203" pitchFamily="34" charset="0"/>
              <a:cs typeface="Lato" panose="020F0502020204030203" pitchFamily="34" charset="0"/>
            </a:endParaRPr>
          </a:p>
        </p:txBody>
      </p:sp>
      <p:sp>
        <p:nvSpPr>
          <p:cNvPr id="12" name="Object 9">
            <a:extLst>
              <a:ext uri="{FF2B5EF4-FFF2-40B4-BE49-F238E27FC236}">
                <a16:creationId xmlns:a16="http://schemas.microsoft.com/office/drawing/2014/main" id="{7B32620C-F15E-5094-9EC0-0F7A1B28B67C}"/>
              </a:ext>
            </a:extLst>
          </p:cNvPr>
          <p:cNvSpPr/>
          <p:nvPr/>
        </p:nvSpPr>
        <p:spPr>
          <a:xfrm>
            <a:off x="3123419" y="4719709"/>
            <a:ext cx="2932967" cy="215806"/>
          </a:xfrm>
          <a:prstGeom prst="rect">
            <a:avLst/>
          </a:prstGeom>
          <a:noFill/>
        </p:spPr>
        <p:txBody>
          <a:bodyPr wrap="square" lIns="0" tIns="0" rIns="0" bIns="0" rtlCol="0" anchor="t"/>
          <a:lstStyle/>
          <a:p>
            <a:pPr algn="ctr">
              <a:lnSpc>
                <a:spcPts val="1700"/>
              </a:lnSpc>
              <a:buNone/>
            </a:pPr>
            <a:r>
              <a:rPr lang="en-US" sz="1350" b="1" kern="0" spc="126" dirty="0">
                <a:latin typeface="Playfair Display" panose="00000500000000000000" pitchFamily="2" charset="0"/>
                <a:ea typeface="Lato" panose="020F0502020204030203" pitchFamily="34" charset="0"/>
                <a:cs typeface="Lato" panose="020F0502020204030203" pitchFamily="34" charset="0"/>
              </a:rPr>
              <a:t>TWEET LENGTH HISTOGRAM</a:t>
            </a:r>
            <a:endParaRPr lang="en-US" sz="1350" dirty="0">
              <a:latin typeface="Playfair Display" panose="00000500000000000000" pitchFamily="2" charset="0"/>
              <a:ea typeface="Lato" panose="020F0502020204030203" pitchFamily="34" charset="0"/>
              <a:cs typeface="Lato" panose="020F0502020204030203" pitchFamily="34" charset="0"/>
            </a:endParaRPr>
          </a:p>
        </p:txBody>
      </p:sp>
      <p:sp>
        <p:nvSpPr>
          <p:cNvPr id="13" name="Object 10">
            <a:extLst>
              <a:ext uri="{FF2B5EF4-FFF2-40B4-BE49-F238E27FC236}">
                <a16:creationId xmlns:a16="http://schemas.microsoft.com/office/drawing/2014/main" id="{D6BC2050-386B-7C68-ACDC-448E9D71D8B6}"/>
              </a:ext>
            </a:extLst>
          </p:cNvPr>
          <p:cNvSpPr/>
          <p:nvPr/>
        </p:nvSpPr>
        <p:spPr>
          <a:xfrm>
            <a:off x="3303397" y="4982005"/>
            <a:ext cx="2519711" cy="1149261"/>
          </a:xfrm>
          <a:prstGeom prst="rect">
            <a:avLst/>
          </a:prstGeom>
          <a:noFill/>
        </p:spPr>
        <p:txBody>
          <a:bodyPr wrap="square" lIns="0" tIns="0" rIns="0" bIns="0" rtlCol="0" anchor="t"/>
          <a:lstStyle/>
          <a:p>
            <a:pPr algn="just">
              <a:lnSpc>
                <a:spcPts val="1811"/>
              </a:lnSpc>
              <a:spcBef>
                <a:spcPts val="582"/>
              </a:spcBef>
              <a:buNone/>
            </a:pPr>
            <a:r>
              <a:rPr lang="en-US" sz="1350" kern="0" spc="26" dirty="0">
                <a:latin typeface="Playfair Display" panose="00000500000000000000" pitchFamily="2" charset="0"/>
                <a:ea typeface="Lato" panose="020F0502020204030203" pitchFamily="34" charset="0"/>
                <a:cs typeface="Lato" panose="020F0502020204030203" pitchFamily="34" charset="0"/>
              </a:rPr>
              <a:t>A histogram depicting the distribution of tweet lengths, provides insights into the typical length of tweets in the dataset.</a:t>
            </a:r>
            <a:endParaRPr lang="en-US" sz="1350" dirty="0">
              <a:latin typeface="Playfair Display" panose="00000500000000000000" pitchFamily="2" charset="0"/>
              <a:ea typeface="Lato" panose="020F0502020204030203" pitchFamily="34" charset="0"/>
              <a:cs typeface="Lato" panose="020F0502020204030203" pitchFamily="34" charset="0"/>
            </a:endParaRPr>
          </a:p>
        </p:txBody>
      </p:sp>
      <p:sp>
        <p:nvSpPr>
          <p:cNvPr id="18" name="Object 13">
            <a:extLst>
              <a:ext uri="{FF2B5EF4-FFF2-40B4-BE49-F238E27FC236}">
                <a16:creationId xmlns:a16="http://schemas.microsoft.com/office/drawing/2014/main" id="{1F2AD6E0-44F8-7474-1C71-E8F7ECEDD6FA}"/>
              </a:ext>
            </a:extLst>
          </p:cNvPr>
          <p:cNvSpPr/>
          <p:nvPr/>
        </p:nvSpPr>
        <p:spPr>
          <a:xfrm>
            <a:off x="5980205" y="4719709"/>
            <a:ext cx="2932967" cy="431613"/>
          </a:xfrm>
          <a:prstGeom prst="rect">
            <a:avLst/>
          </a:prstGeom>
          <a:noFill/>
        </p:spPr>
        <p:txBody>
          <a:bodyPr wrap="square" lIns="0" tIns="0" rIns="0" bIns="0" rtlCol="0" anchor="t"/>
          <a:lstStyle/>
          <a:p>
            <a:pPr algn="ctr">
              <a:lnSpc>
                <a:spcPts val="1700"/>
              </a:lnSpc>
              <a:buNone/>
            </a:pPr>
            <a:r>
              <a:rPr lang="en-US" sz="1350" b="1" kern="0" spc="126" dirty="0">
                <a:latin typeface="Playfair Display" panose="00000500000000000000" pitchFamily="2" charset="0"/>
                <a:ea typeface="Lato" panose="020F0502020204030203" pitchFamily="34" charset="0"/>
                <a:cs typeface="Lato" panose="020F0502020204030203" pitchFamily="34" charset="0"/>
              </a:rPr>
              <a:t>WORD CLOUD OF POSITVE TERMS</a:t>
            </a:r>
            <a:endParaRPr lang="en-US" sz="1350" dirty="0">
              <a:latin typeface="Playfair Display" panose="00000500000000000000" pitchFamily="2" charset="0"/>
              <a:ea typeface="Lato" panose="020F0502020204030203" pitchFamily="34" charset="0"/>
              <a:cs typeface="Lato" panose="020F0502020204030203" pitchFamily="34" charset="0"/>
            </a:endParaRPr>
          </a:p>
        </p:txBody>
      </p:sp>
      <p:sp>
        <p:nvSpPr>
          <p:cNvPr id="24" name="Object 14">
            <a:extLst>
              <a:ext uri="{FF2B5EF4-FFF2-40B4-BE49-F238E27FC236}">
                <a16:creationId xmlns:a16="http://schemas.microsoft.com/office/drawing/2014/main" id="{B3C70314-494C-D394-4B3B-247DE4270B5D}"/>
              </a:ext>
            </a:extLst>
          </p:cNvPr>
          <p:cNvSpPr/>
          <p:nvPr/>
        </p:nvSpPr>
        <p:spPr>
          <a:xfrm>
            <a:off x="6209914" y="5204133"/>
            <a:ext cx="2627076" cy="1149261"/>
          </a:xfrm>
          <a:prstGeom prst="rect">
            <a:avLst/>
          </a:prstGeom>
          <a:noFill/>
        </p:spPr>
        <p:txBody>
          <a:bodyPr wrap="square" lIns="0" tIns="0" rIns="0" bIns="0" rtlCol="0" anchor="t"/>
          <a:lstStyle/>
          <a:p>
            <a:pPr>
              <a:lnSpc>
                <a:spcPts val="1811"/>
              </a:lnSpc>
              <a:spcBef>
                <a:spcPts val="582"/>
              </a:spcBef>
              <a:buNone/>
            </a:pPr>
            <a:r>
              <a:rPr lang="en-US" sz="1350" kern="0" spc="26" dirty="0">
                <a:latin typeface="Playfair Display" panose="00000500000000000000" pitchFamily="2" charset="0"/>
                <a:ea typeface="Lato" panose="020F0502020204030203" pitchFamily="34" charset="0"/>
                <a:cs typeface="Lato" panose="020F0502020204030203" pitchFamily="34" charset="0"/>
              </a:rPr>
              <a:t>A visually appealing positive word cloud highlighting the most frequently used terms in the Twitter data, allowing for the identification of popular topics and themes.</a:t>
            </a:r>
            <a:endParaRPr lang="en-US" sz="1350" dirty="0">
              <a:latin typeface="Playfair Display" panose="00000500000000000000" pitchFamily="2" charset="0"/>
              <a:ea typeface="Lato" panose="020F0502020204030203" pitchFamily="34" charset="0"/>
              <a:cs typeface="Lato" panose="020F0502020204030203" pitchFamily="34" charset="0"/>
            </a:endParaRPr>
          </a:p>
        </p:txBody>
      </p:sp>
      <p:sp>
        <p:nvSpPr>
          <p:cNvPr id="26" name="Object 17">
            <a:extLst>
              <a:ext uri="{FF2B5EF4-FFF2-40B4-BE49-F238E27FC236}">
                <a16:creationId xmlns:a16="http://schemas.microsoft.com/office/drawing/2014/main" id="{677F98E2-F380-7A47-B9A1-903920D00C07}"/>
              </a:ext>
            </a:extLst>
          </p:cNvPr>
          <p:cNvSpPr/>
          <p:nvPr/>
        </p:nvSpPr>
        <p:spPr>
          <a:xfrm>
            <a:off x="8836990" y="4719709"/>
            <a:ext cx="2932967" cy="215806"/>
          </a:xfrm>
          <a:prstGeom prst="rect">
            <a:avLst/>
          </a:prstGeom>
          <a:noFill/>
        </p:spPr>
        <p:txBody>
          <a:bodyPr wrap="square" lIns="0" tIns="0" rIns="0" bIns="0" rtlCol="0" anchor="t"/>
          <a:lstStyle/>
          <a:p>
            <a:pPr algn="ctr">
              <a:lnSpc>
                <a:spcPts val="1700"/>
              </a:lnSpc>
              <a:buNone/>
            </a:pPr>
            <a:r>
              <a:rPr lang="en-US" sz="1350" b="1" kern="0" spc="126" dirty="0">
                <a:latin typeface="Playfair Display" panose="00000500000000000000" pitchFamily="2" charset="0"/>
                <a:ea typeface="Lato" panose="020F0502020204030203" pitchFamily="34" charset="0"/>
                <a:cs typeface="Lato" panose="020F0502020204030203" pitchFamily="34" charset="0"/>
              </a:rPr>
              <a:t>WORD CLOUD OF NEGATIVE TERMS</a:t>
            </a:r>
            <a:endParaRPr lang="en-US" sz="1350" dirty="0">
              <a:latin typeface="Playfair Display" panose="00000500000000000000" pitchFamily="2" charset="0"/>
              <a:ea typeface="Lato" panose="020F0502020204030203" pitchFamily="34" charset="0"/>
              <a:cs typeface="Lato" panose="020F0502020204030203" pitchFamily="34" charset="0"/>
            </a:endParaRPr>
          </a:p>
        </p:txBody>
      </p:sp>
      <p:sp>
        <p:nvSpPr>
          <p:cNvPr id="27" name="Object 18">
            <a:extLst>
              <a:ext uri="{FF2B5EF4-FFF2-40B4-BE49-F238E27FC236}">
                <a16:creationId xmlns:a16="http://schemas.microsoft.com/office/drawing/2014/main" id="{EA7899CF-AD51-2EF6-024A-D2E2220A782E}"/>
              </a:ext>
            </a:extLst>
          </p:cNvPr>
          <p:cNvSpPr/>
          <p:nvPr/>
        </p:nvSpPr>
        <p:spPr>
          <a:xfrm>
            <a:off x="8913172" y="5162046"/>
            <a:ext cx="2856785" cy="1379113"/>
          </a:xfrm>
          <a:prstGeom prst="rect">
            <a:avLst/>
          </a:prstGeom>
          <a:noFill/>
        </p:spPr>
        <p:txBody>
          <a:bodyPr wrap="square" lIns="0" tIns="0" rIns="0" bIns="0" rtlCol="0" anchor="t"/>
          <a:lstStyle/>
          <a:p>
            <a:pPr algn="just">
              <a:lnSpc>
                <a:spcPts val="1811"/>
              </a:lnSpc>
              <a:spcBef>
                <a:spcPts val="582"/>
              </a:spcBef>
              <a:buNone/>
            </a:pPr>
            <a:r>
              <a:rPr lang="en-US" sz="1350" kern="0" spc="26" dirty="0">
                <a:latin typeface="Playfair Display" panose="00000500000000000000" pitchFamily="2" charset="0"/>
                <a:ea typeface="Lato" panose="020F0502020204030203" pitchFamily="34" charset="0"/>
                <a:cs typeface="Lato" panose="020F0502020204030203" pitchFamily="34" charset="0"/>
              </a:rPr>
              <a:t>A visually appealing negative word cloud highlighting the most frequently used terms in the Twitter data, allowing for the identification of popular topics and themes.</a:t>
            </a:r>
            <a:endParaRPr lang="en-US" sz="1350" dirty="0">
              <a:latin typeface="Playfair Display" panose="00000500000000000000" pitchFamily="2" charset="0"/>
              <a:ea typeface="Lato" panose="020F0502020204030203" pitchFamily="34" charset="0"/>
              <a:cs typeface="Lato" panose="020F0502020204030203" pitchFamily="34" charset="0"/>
            </a:endParaRPr>
          </a:p>
        </p:txBody>
      </p:sp>
      <p:pic>
        <p:nvPicPr>
          <p:cNvPr id="38" name="Picture 37">
            <a:extLst>
              <a:ext uri="{FF2B5EF4-FFF2-40B4-BE49-F238E27FC236}">
                <a16:creationId xmlns:a16="http://schemas.microsoft.com/office/drawing/2014/main" id="{A76CD349-E8A5-9E04-28AA-E5933F7D47C1}"/>
              </a:ext>
            </a:extLst>
          </p:cNvPr>
          <p:cNvPicPr>
            <a:picLocks noChangeAspect="1"/>
          </p:cNvPicPr>
          <p:nvPr/>
        </p:nvPicPr>
        <p:blipFill>
          <a:blip r:embed="rId7"/>
          <a:stretch>
            <a:fillRect/>
          </a:stretch>
        </p:blipFill>
        <p:spPr>
          <a:xfrm>
            <a:off x="156333" y="1329508"/>
            <a:ext cx="2932967" cy="3057667"/>
          </a:xfrm>
          <a:prstGeom prst="rect">
            <a:avLst/>
          </a:prstGeom>
        </p:spPr>
      </p:pic>
      <p:pic>
        <p:nvPicPr>
          <p:cNvPr id="40" name="Picture 39">
            <a:extLst>
              <a:ext uri="{FF2B5EF4-FFF2-40B4-BE49-F238E27FC236}">
                <a16:creationId xmlns:a16="http://schemas.microsoft.com/office/drawing/2014/main" id="{B1217734-63AE-A6F0-8C9D-74909E7A1448}"/>
              </a:ext>
            </a:extLst>
          </p:cNvPr>
          <p:cNvPicPr>
            <a:picLocks noChangeAspect="1"/>
          </p:cNvPicPr>
          <p:nvPr/>
        </p:nvPicPr>
        <p:blipFill>
          <a:blip r:embed="rId8"/>
          <a:stretch>
            <a:fillRect/>
          </a:stretch>
        </p:blipFill>
        <p:spPr>
          <a:xfrm>
            <a:off x="3303397" y="1329508"/>
            <a:ext cx="2666332" cy="3057667"/>
          </a:xfrm>
          <a:prstGeom prst="rect">
            <a:avLst/>
          </a:prstGeom>
        </p:spPr>
      </p:pic>
      <p:pic>
        <p:nvPicPr>
          <p:cNvPr id="42" name="Picture 41">
            <a:extLst>
              <a:ext uri="{FF2B5EF4-FFF2-40B4-BE49-F238E27FC236}">
                <a16:creationId xmlns:a16="http://schemas.microsoft.com/office/drawing/2014/main" id="{12CCA219-4D0B-B339-1658-6780CD62340A}"/>
              </a:ext>
            </a:extLst>
          </p:cNvPr>
          <p:cNvPicPr>
            <a:picLocks noChangeAspect="1"/>
          </p:cNvPicPr>
          <p:nvPr/>
        </p:nvPicPr>
        <p:blipFill>
          <a:blip r:embed="rId9"/>
          <a:stretch>
            <a:fillRect/>
          </a:stretch>
        </p:blipFill>
        <p:spPr>
          <a:xfrm>
            <a:off x="6096000" y="1329508"/>
            <a:ext cx="2589017" cy="3057667"/>
          </a:xfrm>
          <a:prstGeom prst="rect">
            <a:avLst/>
          </a:prstGeom>
        </p:spPr>
      </p:pic>
      <p:pic>
        <p:nvPicPr>
          <p:cNvPr id="44" name="Picture 43">
            <a:extLst>
              <a:ext uri="{FF2B5EF4-FFF2-40B4-BE49-F238E27FC236}">
                <a16:creationId xmlns:a16="http://schemas.microsoft.com/office/drawing/2014/main" id="{985FC9C2-CC5D-9C6E-A661-DF94A7DF47B0}"/>
              </a:ext>
            </a:extLst>
          </p:cNvPr>
          <p:cNvPicPr>
            <a:picLocks noChangeAspect="1"/>
          </p:cNvPicPr>
          <p:nvPr/>
        </p:nvPicPr>
        <p:blipFill>
          <a:blip r:embed="rId10"/>
          <a:stretch>
            <a:fillRect/>
          </a:stretch>
        </p:blipFill>
        <p:spPr>
          <a:xfrm>
            <a:off x="8913172" y="1397682"/>
            <a:ext cx="2856785" cy="2890854"/>
          </a:xfrm>
          <a:prstGeom prst="rect">
            <a:avLst/>
          </a:prstGeom>
        </p:spPr>
      </p:pic>
      <p:pic>
        <p:nvPicPr>
          <p:cNvPr id="7" name="Audio 6">
            <a:hlinkClick r:id="" action="ppaction://media"/>
            <a:extLst>
              <a:ext uri="{FF2B5EF4-FFF2-40B4-BE49-F238E27FC236}">
                <a16:creationId xmlns:a16="http://schemas.microsoft.com/office/drawing/2014/main" id="{A3B32EEE-E3B7-F70D-505D-B571FABD6291}"/>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75214289"/>
      </p:ext>
    </p:extLst>
  </p:cSld>
  <p:clrMapOvr>
    <a:masterClrMapping/>
  </p:clrMapOvr>
  <mc:AlternateContent xmlns:mc="http://schemas.openxmlformats.org/markup-compatibility/2006">
    <mc:Choice xmlns:p14="http://schemas.microsoft.com/office/powerpoint/2010/main" Requires="p14">
      <p:transition spd="slow" p14:dur="2000" advTm="37637"/>
    </mc:Choice>
    <mc:Fallback>
      <p:transition spd="slow" advTm="37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85704" cy="1295076"/>
          </a:xfrm>
          <a:prstGeom prst="rect">
            <a:avLst/>
          </a:prstGeom>
        </p:spPr>
      </p:pic>
      <p:sp>
        <p:nvSpPr>
          <p:cNvPr id="3" name="Object 2"/>
          <p:cNvSpPr/>
          <p:nvPr/>
        </p:nvSpPr>
        <p:spPr>
          <a:xfrm>
            <a:off x="476131" y="422566"/>
            <a:ext cx="11084328" cy="507079"/>
          </a:xfrm>
          <a:prstGeom prst="rect">
            <a:avLst/>
          </a:prstGeom>
          <a:noFill/>
        </p:spPr>
        <p:txBody>
          <a:bodyPr wrap="square" lIns="0" tIns="0" rIns="0" bIns="0" rtlCol="0" anchor="t"/>
          <a:lstStyle/>
          <a:p>
            <a:pPr algn="l">
              <a:lnSpc>
                <a:spcPts val="3994"/>
              </a:lnSpc>
              <a:buNone/>
            </a:pPr>
            <a:r>
              <a:rPr lang="en-US" sz="3750" dirty="0">
                <a:solidFill>
                  <a:srgbClr val="002060"/>
                </a:solidFill>
                <a:latin typeface="Playfair Display" pitchFamily="34" charset="0"/>
                <a:ea typeface="Playfair Display" pitchFamily="34" charset="-122"/>
                <a:cs typeface="Playfair Display" pitchFamily="34" charset="-120"/>
              </a:rPr>
              <a:t>Data Processing</a:t>
            </a:r>
            <a:endParaRPr lang="en-US" dirty="0">
              <a:solidFill>
                <a:srgbClr val="002060"/>
              </a:solidFill>
            </a:endParaRPr>
          </a:p>
        </p:txBody>
      </p:sp>
      <p:pic>
        <p:nvPicPr>
          <p:cNvPr id="7" name="Object 2" descr="preencoded.png">
            <a:extLst>
              <a:ext uri="{FF2B5EF4-FFF2-40B4-BE49-F238E27FC236}">
                <a16:creationId xmlns:a16="http://schemas.microsoft.com/office/drawing/2014/main" id="{6C1826F3-153E-C26F-C812-F481E338AA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6182" y="1478703"/>
            <a:ext cx="2428268" cy="1209373"/>
          </a:xfrm>
          <a:prstGeom prst="rect">
            <a:avLst/>
          </a:prstGeom>
        </p:spPr>
      </p:pic>
      <p:sp>
        <p:nvSpPr>
          <p:cNvPr id="29" name="Object 3">
            <a:extLst>
              <a:ext uri="{FF2B5EF4-FFF2-40B4-BE49-F238E27FC236}">
                <a16:creationId xmlns:a16="http://schemas.microsoft.com/office/drawing/2014/main" id="{CBD6C1B9-4105-BD28-3049-8FB3953230A4}"/>
              </a:ext>
            </a:extLst>
          </p:cNvPr>
          <p:cNvSpPr/>
          <p:nvPr/>
        </p:nvSpPr>
        <p:spPr>
          <a:xfrm>
            <a:off x="1759503" y="1947096"/>
            <a:ext cx="1906428" cy="265681"/>
          </a:xfrm>
          <a:prstGeom prst="rect">
            <a:avLst/>
          </a:prstGeom>
          <a:noFill/>
        </p:spPr>
        <p:txBody>
          <a:bodyPr wrap="square" lIns="0" tIns="0" rIns="0" bIns="0" rtlCol="0" anchor="t"/>
          <a:lstStyle/>
          <a:p>
            <a:pPr algn="ctr">
              <a:lnSpc>
                <a:spcPts val="2093"/>
              </a:lnSpc>
              <a:buNone/>
            </a:pPr>
            <a:r>
              <a:rPr lang="en-US" sz="1530" kern="0" spc="31" dirty="0">
                <a:latin typeface="Playfair Display" panose="00000500000000000000" pitchFamily="2" charset="0"/>
                <a:ea typeface="Lato" pitchFamily="34" charset="-122"/>
                <a:cs typeface="Lato" pitchFamily="34" charset="-120"/>
              </a:rPr>
              <a:t>Data Cleaning</a:t>
            </a:r>
            <a:endParaRPr lang="en-US" dirty="0">
              <a:latin typeface="Playfair Display" panose="00000500000000000000" pitchFamily="2" charset="0"/>
            </a:endParaRPr>
          </a:p>
        </p:txBody>
      </p:sp>
      <p:sp>
        <p:nvSpPr>
          <p:cNvPr id="30" name="Object 4">
            <a:extLst>
              <a:ext uri="{FF2B5EF4-FFF2-40B4-BE49-F238E27FC236}">
                <a16:creationId xmlns:a16="http://schemas.microsoft.com/office/drawing/2014/main" id="{C3E69491-64E4-6C90-BCBF-23B4330EE13E}"/>
              </a:ext>
            </a:extLst>
          </p:cNvPr>
          <p:cNvSpPr/>
          <p:nvPr/>
        </p:nvSpPr>
        <p:spPr>
          <a:xfrm>
            <a:off x="1655708" y="2809133"/>
            <a:ext cx="2010224" cy="1209374"/>
          </a:xfrm>
          <a:prstGeom prst="rect">
            <a:avLst/>
          </a:prstGeom>
          <a:noFill/>
        </p:spPr>
        <p:txBody>
          <a:bodyPr wrap="square" lIns="0" tIns="0" rIns="0" bIns="0" rtlCol="0" anchor="t"/>
          <a:lstStyle/>
          <a:p>
            <a:pPr algn="just">
              <a:lnSpc>
                <a:spcPts val="1836"/>
              </a:lnSpc>
              <a:buNone/>
            </a:pPr>
            <a:r>
              <a:rPr lang="en-US" sz="1200" kern="0" spc="26" dirty="0">
                <a:latin typeface="Playfair Display" panose="00000500000000000000" pitchFamily="2" charset="0"/>
                <a:ea typeface="Lato" pitchFamily="34" charset="-122"/>
                <a:cs typeface="Lato" pitchFamily="34" charset="-120"/>
              </a:rPr>
              <a:t>Removed irrelevant or duplicate tweets, handle missing values, and correct any typographical errors or inconsistencies in the data.</a:t>
            </a:r>
          </a:p>
        </p:txBody>
      </p:sp>
      <p:pic>
        <p:nvPicPr>
          <p:cNvPr id="31" name="Object 5" descr="preencoded.png">
            <a:extLst>
              <a:ext uri="{FF2B5EF4-FFF2-40B4-BE49-F238E27FC236}">
                <a16:creationId xmlns:a16="http://schemas.microsoft.com/office/drawing/2014/main" id="{881B92BD-3433-DBFD-E251-94FEE13117A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55434" y="1478703"/>
            <a:ext cx="2418745" cy="1209373"/>
          </a:xfrm>
          <a:prstGeom prst="rect">
            <a:avLst/>
          </a:prstGeom>
        </p:spPr>
      </p:pic>
      <p:sp>
        <p:nvSpPr>
          <p:cNvPr id="32" name="Object 6">
            <a:extLst>
              <a:ext uri="{FF2B5EF4-FFF2-40B4-BE49-F238E27FC236}">
                <a16:creationId xmlns:a16="http://schemas.microsoft.com/office/drawing/2014/main" id="{0BCFF168-FEEF-5488-25AD-28FA015C8E3F}"/>
              </a:ext>
            </a:extLst>
          </p:cNvPr>
          <p:cNvSpPr/>
          <p:nvPr/>
        </p:nvSpPr>
        <p:spPr>
          <a:xfrm>
            <a:off x="4268714" y="1813780"/>
            <a:ext cx="1592182" cy="531362"/>
          </a:xfrm>
          <a:prstGeom prst="rect">
            <a:avLst/>
          </a:prstGeom>
          <a:noFill/>
        </p:spPr>
        <p:txBody>
          <a:bodyPr wrap="square" lIns="0" tIns="0" rIns="0" bIns="0" rtlCol="0" anchor="t"/>
          <a:lstStyle/>
          <a:p>
            <a:pPr algn="ctr">
              <a:lnSpc>
                <a:spcPts val="2093"/>
              </a:lnSpc>
              <a:buNone/>
            </a:pPr>
            <a:r>
              <a:rPr lang="en-US" sz="1530" kern="0" spc="31" dirty="0">
                <a:latin typeface="Playfair Display" panose="00000500000000000000" pitchFamily="2" charset="0"/>
                <a:ea typeface="Lato" pitchFamily="34" charset="-122"/>
                <a:cs typeface="Lato" pitchFamily="34" charset="-120"/>
              </a:rPr>
              <a:t>Feature Engineering</a:t>
            </a:r>
            <a:endParaRPr lang="en-US" dirty="0">
              <a:latin typeface="Playfair Display" panose="00000500000000000000" pitchFamily="2" charset="0"/>
            </a:endParaRPr>
          </a:p>
        </p:txBody>
      </p:sp>
      <p:sp>
        <p:nvSpPr>
          <p:cNvPr id="33" name="Object 7">
            <a:extLst>
              <a:ext uri="{FF2B5EF4-FFF2-40B4-BE49-F238E27FC236}">
                <a16:creationId xmlns:a16="http://schemas.microsoft.com/office/drawing/2014/main" id="{E63168F4-E256-A0F3-0295-8DC666C66ADE}"/>
              </a:ext>
            </a:extLst>
          </p:cNvPr>
          <p:cNvSpPr/>
          <p:nvPr/>
        </p:nvSpPr>
        <p:spPr>
          <a:xfrm>
            <a:off x="3941063" y="2809132"/>
            <a:ext cx="1956127" cy="2137772"/>
          </a:xfrm>
          <a:prstGeom prst="rect">
            <a:avLst/>
          </a:prstGeom>
          <a:noFill/>
        </p:spPr>
        <p:txBody>
          <a:bodyPr wrap="square" lIns="0" tIns="0" rIns="0" bIns="0" rtlCol="0" anchor="t"/>
          <a:lstStyle/>
          <a:p>
            <a:pPr algn="just">
              <a:lnSpc>
                <a:spcPts val="1836"/>
              </a:lnSpc>
              <a:buNone/>
            </a:pPr>
            <a:r>
              <a:rPr lang="en-US" sz="1200" kern="0" spc="27" dirty="0">
                <a:latin typeface="Lato" pitchFamily="34" charset="0"/>
                <a:ea typeface="Lato" pitchFamily="34" charset="-122"/>
                <a:cs typeface="Lato" pitchFamily="34" charset="-120"/>
              </a:rPr>
              <a:t>Extract relevant features from the tweet text, such as the presence of URLs, hashtags, mentions, and sentiment-related words, to prepare the data for analysis</a:t>
            </a:r>
            <a:r>
              <a:rPr lang="en-US" sz="1200" kern="0" spc="26" dirty="0">
                <a:latin typeface="Playfair Display" panose="00000500000000000000" pitchFamily="2" charset="0"/>
                <a:ea typeface="Lato" pitchFamily="34" charset="-122"/>
                <a:cs typeface="Lato" pitchFamily="34" charset="-120"/>
              </a:rPr>
              <a:t>.</a:t>
            </a:r>
          </a:p>
        </p:txBody>
      </p:sp>
      <p:pic>
        <p:nvPicPr>
          <p:cNvPr id="34" name="Object 8" descr="preencoded.png">
            <a:extLst>
              <a:ext uri="{FF2B5EF4-FFF2-40B4-BE49-F238E27FC236}">
                <a16:creationId xmlns:a16="http://schemas.microsoft.com/office/drawing/2014/main" id="{BDAFDB50-12CB-290A-3276-27C3F5CB9CD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4674" y="1478703"/>
            <a:ext cx="2428268" cy="1209373"/>
          </a:xfrm>
          <a:prstGeom prst="rect">
            <a:avLst/>
          </a:prstGeom>
        </p:spPr>
      </p:pic>
      <p:sp>
        <p:nvSpPr>
          <p:cNvPr id="35" name="Object 9">
            <a:extLst>
              <a:ext uri="{FF2B5EF4-FFF2-40B4-BE49-F238E27FC236}">
                <a16:creationId xmlns:a16="http://schemas.microsoft.com/office/drawing/2014/main" id="{A5F168F1-4D13-56F3-AAC3-ABA625BA1089}"/>
              </a:ext>
            </a:extLst>
          </p:cNvPr>
          <p:cNvSpPr/>
          <p:nvPr/>
        </p:nvSpPr>
        <p:spPr>
          <a:xfrm>
            <a:off x="6477961" y="1813780"/>
            <a:ext cx="1592182" cy="531362"/>
          </a:xfrm>
          <a:prstGeom prst="rect">
            <a:avLst/>
          </a:prstGeom>
          <a:noFill/>
        </p:spPr>
        <p:txBody>
          <a:bodyPr wrap="square" lIns="0" tIns="0" rIns="0" bIns="0" rtlCol="0" anchor="t"/>
          <a:lstStyle/>
          <a:p>
            <a:pPr algn="ctr">
              <a:lnSpc>
                <a:spcPts val="2093"/>
              </a:lnSpc>
              <a:buNone/>
            </a:pPr>
            <a:r>
              <a:rPr lang="en-US" sz="1530" kern="0" spc="31" dirty="0">
                <a:latin typeface="Playfair Display" panose="00000500000000000000" pitchFamily="2" charset="0"/>
                <a:ea typeface="Lato" pitchFamily="34" charset="-122"/>
                <a:cs typeface="Lato" pitchFamily="34" charset="-120"/>
              </a:rPr>
              <a:t>Text Preprocessing</a:t>
            </a:r>
          </a:p>
        </p:txBody>
      </p:sp>
      <p:sp>
        <p:nvSpPr>
          <p:cNvPr id="36" name="Object 10">
            <a:extLst>
              <a:ext uri="{FF2B5EF4-FFF2-40B4-BE49-F238E27FC236}">
                <a16:creationId xmlns:a16="http://schemas.microsoft.com/office/drawing/2014/main" id="{CACB8DD2-3B36-2A86-6CB0-E7166C3EEBD2}"/>
              </a:ext>
            </a:extLst>
          </p:cNvPr>
          <p:cNvSpPr/>
          <p:nvPr/>
        </p:nvSpPr>
        <p:spPr>
          <a:xfrm>
            <a:off x="6136024" y="2809132"/>
            <a:ext cx="2312350" cy="1781156"/>
          </a:xfrm>
          <a:prstGeom prst="rect">
            <a:avLst/>
          </a:prstGeom>
          <a:noFill/>
        </p:spPr>
        <p:txBody>
          <a:bodyPr wrap="square" lIns="0" tIns="0" rIns="0" bIns="0" rtlCol="0" anchor="t"/>
          <a:lstStyle/>
          <a:p>
            <a:pPr algn="just">
              <a:lnSpc>
                <a:spcPts val="1836"/>
              </a:lnSpc>
              <a:buNone/>
            </a:pPr>
            <a:r>
              <a:rPr lang="en-US" sz="1200" kern="0" spc="27" dirty="0">
                <a:latin typeface="Lato" pitchFamily="34" charset="0"/>
                <a:ea typeface="Lato" pitchFamily="34" charset="-122"/>
                <a:cs typeface="Lato" pitchFamily="34" charset="-120"/>
              </a:rPr>
              <a:t>Performed text preprocessing techniques such as converting text to lowercase, removing stop words, handling punctuation, and applying stemming or lemmatization to standardize the text</a:t>
            </a:r>
            <a:r>
              <a:rPr lang="en-US" sz="1200" kern="0" spc="26" dirty="0">
                <a:latin typeface="Playfair Display" panose="00000500000000000000" pitchFamily="2" charset="0"/>
                <a:ea typeface="Lato" pitchFamily="34" charset="-122"/>
                <a:cs typeface="Lato" pitchFamily="34" charset="-120"/>
              </a:rPr>
              <a:t>.</a:t>
            </a:r>
          </a:p>
        </p:txBody>
      </p:sp>
      <p:pic>
        <p:nvPicPr>
          <p:cNvPr id="37" name="Object 11" descr="preencoded.png">
            <a:extLst>
              <a:ext uri="{FF2B5EF4-FFF2-40B4-BE49-F238E27FC236}">
                <a16:creationId xmlns:a16="http://schemas.microsoft.com/office/drawing/2014/main" id="{0F02BDA0-26C8-9C0A-A87B-5BF285FB49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73927" y="1478703"/>
            <a:ext cx="2418745" cy="1209373"/>
          </a:xfrm>
          <a:prstGeom prst="rect">
            <a:avLst/>
          </a:prstGeom>
        </p:spPr>
      </p:pic>
      <p:sp>
        <p:nvSpPr>
          <p:cNvPr id="38" name="Object 12">
            <a:extLst>
              <a:ext uri="{FF2B5EF4-FFF2-40B4-BE49-F238E27FC236}">
                <a16:creationId xmlns:a16="http://schemas.microsoft.com/office/drawing/2014/main" id="{4111673B-AF82-C573-4144-E9B2DB858A00}"/>
              </a:ext>
            </a:extLst>
          </p:cNvPr>
          <p:cNvSpPr/>
          <p:nvPr/>
        </p:nvSpPr>
        <p:spPr>
          <a:xfrm>
            <a:off x="8687209" y="1947096"/>
            <a:ext cx="1592182" cy="265681"/>
          </a:xfrm>
          <a:prstGeom prst="rect">
            <a:avLst/>
          </a:prstGeom>
          <a:noFill/>
        </p:spPr>
        <p:txBody>
          <a:bodyPr wrap="square" lIns="0" tIns="0" rIns="0" bIns="0" rtlCol="0" anchor="t"/>
          <a:lstStyle/>
          <a:p>
            <a:pPr algn="ctr">
              <a:lnSpc>
                <a:spcPts val="2093"/>
              </a:lnSpc>
              <a:buNone/>
            </a:pPr>
            <a:r>
              <a:rPr lang="en-US" sz="1530" kern="0" spc="31" dirty="0">
                <a:latin typeface="Playfair Display" panose="00000500000000000000" pitchFamily="2" charset="0"/>
                <a:ea typeface="Lato" pitchFamily="34" charset="-122"/>
                <a:cs typeface="Lato" pitchFamily="34" charset="-120"/>
              </a:rPr>
              <a:t>Train-Test Split</a:t>
            </a:r>
            <a:endParaRPr lang="en-US" dirty="0">
              <a:latin typeface="Playfair Display" panose="00000500000000000000" pitchFamily="2" charset="0"/>
            </a:endParaRPr>
          </a:p>
        </p:txBody>
      </p:sp>
      <p:sp>
        <p:nvSpPr>
          <p:cNvPr id="39" name="Object 13">
            <a:extLst>
              <a:ext uri="{FF2B5EF4-FFF2-40B4-BE49-F238E27FC236}">
                <a16:creationId xmlns:a16="http://schemas.microsoft.com/office/drawing/2014/main" id="{18126E40-C10D-D1F0-0110-323A34FD7ADA}"/>
              </a:ext>
            </a:extLst>
          </p:cNvPr>
          <p:cNvSpPr/>
          <p:nvPr/>
        </p:nvSpPr>
        <p:spPr>
          <a:xfrm>
            <a:off x="8687208" y="2809132"/>
            <a:ext cx="2005463" cy="1398397"/>
          </a:xfrm>
          <a:prstGeom prst="rect">
            <a:avLst/>
          </a:prstGeom>
          <a:noFill/>
        </p:spPr>
        <p:txBody>
          <a:bodyPr wrap="square" lIns="0" tIns="0" rIns="0" bIns="0" rtlCol="0" anchor="t"/>
          <a:lstStyle/>
          <a:p>
            <a:pPr algn="just">
              <a:lnSpc>
                <a:spcPts val="1836"/>
              </a:lnSpc>
              <a:buNone/>
            </a:pPr>
            <a:r>
              <a:rPr lang="en-US" sz="1200" kern="0" spc="26" dirty="0">
                <a:latin typeface="Playfair Display" panose="00000500000000000000" pitchFamily="2" charset="0"/>
                <a:ea typeface="Lato" pitchFamily="34" charset="-122"/>
                <a:cs typeface="Lato" pitchFamily="34" charset="-120"/>
              </a:rPr>
              <a:t>Dividing the dataset into training and testing sets to evaluate the model's performance and prevent overfitting.</a:t>
            </a:r>
            <a:endParaRPr lang="en-US" sz="1200" dirty="0">
              <a:latin typeface="Playfair Display" panose="00000500000000000000" pitchFamily="2" charset="0"/>
            </a:endParaRPr>
          </a:p>
        </p:txBody>
      </p:sp>
      <p:pic>
        <p:nvPicPr>
          <p:cNvPr id="6" name="Audio 5">
            <a:hlinkClick r:id="" action="ppaction://media"/>
            <a:extLst>
              <a:ext uri="{FF2B5EF4-FFF2-40B4-BE49-F238E27FC236}">
                <a16:creationId xmlns:a16="http://schemas.microsoft.com/office/drawing/2014/main" id="{598313B8-D170-2A1D-F527-242BC7F90848}"/>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19791639"/>
      </p:ext>
    </p:extLst>
  </p:cSld>
  <p:clrMapOvr>
    <a:masterClrMapping/>
  </p:clrMapOvr>
  <mc:AlternateContent xmlns:mc="http://schemas.openxmlformats.org/markup-compatibility/2006">
    <mc:Choice xmlns:p14="http://schemas.microsoft.com/office/powerpoint/2010/main" Requires="p14">
      <p:transition spd="slow" p14:dur="2000" advTm="65043"/>
    </mc:Choice>
    <mc:Fallback>
      <p:transition spd="slow" advTm="65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85704" cy="1295076"/>
          </a:xfrm>
          <a:prstGeom prst="rect">
            <a:avLst/>
          </a:prstGeom>
        </p:spPr>
      </p:pic>
      <p:sp>
        <p:nvSpPr>
          <p:cNvPr id="3" name="Object 2"/>
          <p:cNvSpPr/>
          <p:nvPr/>
        </p:nvSpPr>
        <p:spPr>
          <a:xfrm>
            <a:off x="476131" y="422566"/>
            <a:ext cx="11084328" cy="507079"/>
          </a:xfrm>
          <a:prstGeom prst="rect">
            <a:avLst/>
          </a:prstGeom>
          <a:noFill/>
        </p:spPr>
        <p:txBody>
          <a:bodyPr wrap="square" lIns="0" tIns="0" rIns="0" bIns="0" rtlCol="0" anchor="t"/>
          <a:lstStyle/>
          <a:p>
            <a:pPr algn="l">
              <a:lnSpc>
                <a:spcPts val="3994"/>
              </a:lnSpc>
              <a:buNone/>
            </a:pPr>
            <a:r>
              <a:rPr lang="en-US" sz="3750" dirty="0">
                <a:solidFill>
                  <a:srgbClr val="002060"/>
                </a:solidFill>
                <a:latin typeface="Playfair Display" pitchFamily="34" charset="0"/>
                <a:ea typeface="Playfair Display" pitchFamily="34" charset="-122"/>
                <a:cs typeface="Playfair Display" pitchFamily="34" charset="-120"/>
              </a:rPr>
              <a:t>Model Selection</a:t>
            </a:r>
            <a:endParaRPr lang="en-US" dirty="0">
              <a:solidFill>
                <a:srgbClr val="002060"/>
              </a:solidFill>
            </a:endParaRPr>
          </a:p>
        </p:txBody>
      </p:sp>
      <p:sp>
        <p:nvSpPr>
          <p:cNvPr id="4" name="Object 3">
            <a:extLst>
              <a:ext uri="{FF2B5EF4-FFF2-40B4-BE49-F238E27FC236}">
                <a16:creationId xmlns:a16="http://schemas.microsoft.com/office/drawing/2014/main" id="{B4F79EEF-7A2D-C1F8-C498-B933B081FF69}"/>
              </a:ext>
            </a:extLst>
          </p:cNvPr>
          <p:cNvSpPr/>
          <p:nvPr/>
        </p:nvSpPr>
        <p:spPr>
          <a:xfrm>
            <a:off x="476131" y="1447438"/>
            <a:ext cx="3618595" cy="2371132"/>
          </a:xfrm>
          <a:prstGeom prst="rect">
            <a:avLst/>
          </a:prstGeom>
          <a:noFill/>
          <a:ln w="25400">
            <a:solidFill>
              <a:srgbClr val="A61E51"/>
            </a:solidFill>
            <a:prstDash val="solid"/>
            <a:miter lim="800000"/>
          </a:ln>
        </p:spPr>
        <p:txBody>
          <a:bodyPr/>
          <a:lstStyle/>
          <a:p>
            <a:endParaRPr lang="en-US">
              <a:latin typeface="Playfair Display" panose="00000500000000000000" pitchFamily="2" charset="0"/>
            </a:endParaRPr>
          </a:p>
        </p:txBody>
      </p:sp>
      <p:sp>
        <p:nvSpPr>
          <p:cNvPr id="5" name="Object 4">
            <a:extLst>
              <a:ext uri="{FF2B5EF4-FFF2-40B4-BE49-F238E27FC236}">
                <a16:creationId xmlns:a16="http://schemas.microsoft.com/office/drawing/2014/main" id="{04D7A287-621F-FB19-C180-E1595EBE81E7}"/>
              </a:ext>
            </a:extLst>
          </p:cNvPr>
          <p:cNvSpPr/>
          <p:nvPr/>
        </p:nvSpPr>
        <p:spPr>
          <a:xfrm>
            <a:off x="761810" y="1645628"/>
            <a:ext cx="3456711" cy="717291"/>
          </a:xfrm>
          <a:prstGeom prst="rect">
            <a:avLst/>
          </a:prstGeom>
          <a:noFill/>
        </p:spPr>
        <p:txBody>
          <a:bodyPr wrap="square" lIns="0" tIns="0" rIns="0" bIns="0" rtlCol="0" anchor="t"/>
          <a:lstStyle/>
          <a:p>
            <a:pPr algn="l">
              <a:lnSpc>
                <a:spcPts val="2825"/>
              </a:lnSpc>
              <a:buNone/>
            </a:pPr>
            <a:r>
              <a:rPr lang="en-US" sz="2066" kern="0" spc="41" dirty="0">
                <a:solidFill>
                  <a:srgbClr val="000000"/>
                </a:solidFill>
                <a:latin typeface="Playfair Display" panose="00000500000000000000" pitchFamily="2" charset="0"/>
                <a:ea typeface="Lato" pitchFamily="34" charset="-122"/>
                <a:cs typeface="Lato" pitchFamily="34" charset="-120"/>
              </a:rPr>
              <a:t>Evaluate Model Performance</a:t>
            </a:r>
            <a:endParaRPr lang="en-US" dirty="0">
              <a:latin typeface="Playfair Display" panose="00000500000000000000" pitchFamily="2" charset="0"/>
            </a:endParaRPr>
          </a:p>
        </p:txBody>
      </p:sp>
      <p:sp>
        <p:nvSpPr>
          <p:cNvPr id="6" name="Object 5">
            <a:extLst>
              <a:ext uri="{FF2B5EF4-FFF2-40B4-BE49-F238E27FC236}">
                <a16:creationId xmlns:a16="http://schemas.microsoft.com/office/drawing/2014/main" id="{57BA0E8D-98D8-6BDB-08C2-20165726AA77}"/>
              </a:ext>
            </a:extLst>
          </p:cNvPr>
          <p:cNvSpPr/>
          <p:nvPr/>
        </p:nvSpPr>
        <p:spPr>
          <a:xfrm>
            <a:off x="761810" y="2466239"/>
            <a:ext cx="3102267" cy="1110337"/>
          </a:xfrm>
          <a:prstGeom prst="rect">
            <a:avLst/>
          </a:prstGeom>
          <a:noFill/>
        </p:spPr>
        <p:txBody>
          <a:bodyPr wrap="square" lIns="0" tIns="0" rIns="0" bIns="0" rtlCol="0" anchor="t"/>
          <a:lstStyle/>
          <a:p>
            <a:pPr algn="just">
              <a:lnSpc>
                <a:spcPts val="2187"/>
              </a:lnSpc>
              <a:spcBef>
                <a:spcPts val="798"/>
              </a:spcBef>
              <a:buNone/>
            </a:pPr>
            <a:r>
              <a:rPr lang="en-US" sz="1519" kern="0" spc="31" dirty="0">
                <a:solidFill>
                  <a:srgbClr val="3D3D3D">
                    <a:alpha val="80000"/>
                  </a:srgbClr>
                </a:solidFill>
                <a:latin typeface="Playfair Display" panose="00000500000000000000" pitchFamily="2" charset="0"/>
                <a:ea typeface="Lato" pitchFamily="34" charset="-122"/>
                <a:cs typeface="Lato" pitchFamily="34" charset="-120"/>
              </a:rPr>
              <a:t>Assess the performance of each candidate model using relevant metrics such as accuracy, precision, recall, and F1-score.</a:t>
            </a:r>
            <a:endParaRPr lang="en-US" dirty="0">
              <a:latin typeface="Playfair Display" panose="00000500000000000000" pitchFamily="2" charset="0"/>
            </a:endParaRPr>
          </a:p>
        </p:txBody>
      </p:sp>
      <p:sp>
        <p:nvSpPr>
          <p:cNvPr id="9" name="Object 6">
            <a:extLst>
              <a:ext uri="{FF2B5EF4-FFF2-40B4-BE49-F238E27FC236}">
                <a16:creationId xmlns:a16="http://schemas.microsoft.com/office/drawing/2014/main" id="{200CEF6E-1E22-0C9C-5094-8B2C35BD1E40}"/>
              </a:ext>
            </a:extLst>
          </p:cNvPr>
          <p:cNvSpPr/>
          <p:nvPr/>
        </p:nvSpPr>
        <p:spPr>
          <a:xfrm>
            <a:off x="4285178" y="1447438"/>
            <a:ext cx="3618595" cy="2371132"/>
          </a:xfrm>
          <a:prstGeom prst="rect">
            <a:avLst/>
          </a:prstGeom>
          <a:noFill/>
          <a:ln w="25400">
            <a:solidFill>
              <a:srgbClr val="A61E51"/>
            </a:solidFill>
            <a:prstDash val="solid"/>
            <a:miter lim="800000"/>
          </a:ln>
        </p:spPr>
        <p:txBody>
          <a:bodyPr/>
          <a:lstStyle/>
          <a:p>
            <a:endParaRPr lang="en-US">
              <a:latin typeface="Playfair Display" panose="00000500000000000000" pitchFamily="2" charset="0"/>
            </a:endParaRPr>
          </a:p>
        </p:txBody>
      </p:sp>
      <p:sp>
        <p:nvSpPr>
          <p:cNvPr id="10" name="Object 7">
            <a:extLst>
              <a:ext uri="{FF2B5EF4-FFF2-40B4-BE49-F238E27FC236}">
                <a16:creationId xmlns:a16="http://schemas.microsoft.com/office/drawing/2014/main" id="{49471782-5AAF-4518-0D0A-EA44AABFF7AD}"/>
              </a:ext>
            </a:extLst>
          </p:cNvPr>
          <p:cNvSpPr/>
          <p:nvPr/>
        </p:nvSpPr>
        <p:spPr>
          <a:xfrm>
            <a:off x="4570857" y="1645628"/>
            <a:ext cx="3456711" cy="717291"/>
          </a:xfrm>
          <a:prstGeom prst="rect">
            <a:avLst/>
          </a:prstGeom>
          <a:noFill/>
        </p:spPr>
        <p:txBody>
          <a:bodyPr wrap="square" lIns="0" tIns="0" rIns="0" bIns="0" rtlCol="0" anchor="t"/>
          <a:lstStyle/>
          <a:p>
            <a:pPr algn="l">
              <a:lnSpc>
                <a:spcPts val="2825"/>
              </a:lnSpc>
              <a:buNone/>
            </a:pPr>
            <a:r>
              <a:rPr lang="en-US" sz="2066" kern="0" spc="41" dirty="0">
                <a:solidFill>
                  <a:srgbClr val="000000"/>
                </a:solidFill>
                <a:latin typeface="Playfair Display" panose="00000500000000000000" pitchFamily="2" charset="0"/>
                <a:ea typeface="Lato" pitchFamily="34" charset="-122"/>
                <a:cs typeface="Lato" pitchFamily="34" charset="-120"/>
              </a:rPr>
              <a:t>Identify Top-Performing Model</a:t>
            </a:r>
            <a:endParaRPr lang="en-US" dirty="0">
              <a:latin typeface="Playfair Display" panose="00000500000000000000" pitchFamily="2" charset="0"/>
            </a:endParaRPr>
          </a:p>
        </p:txBody>
      </p:sp>
      <p:sp>
        <p:nvSpPr>
          <p:cNvPr id="11" name="Object 8">
            <a:extLst>
              <a:ext uri="{FF2B5EF4-FFF2-40B4-BE49-F238E27FC236}">
                <a16:creationId xmlns:a16="http://schemas.microsoft.com/office/drawing/2014/main" id="{1E3F1F05-9071-0AF3-D564-D1585E63E008}"/>
              </a:ext>
            </a:extLst>
          </p:cNvPr>
          <p:cNvSpPr/>
          <p:nvPr/>
        </p:nvSpPr>
        <p:spPr>
          <a:xfrm>
            <a:off x="4570857" y="2466239"/>
            <a:ext cx="3046095" cy="1110337"/>
          </a:xfrm>
          <a:prstGeom prst="rect">
            <a:avLst/>
          </a:prstGeom>
          <a:noFill/>
        </p:spPr>
        <p:txBody>
          <a:bodyPr wrap="square" lIns="0" tIns="0" rIns="0" bIns="0" rtlCol="0" anchor="t"/>
          <a:lstStyle/>
          <a:p>
            <a:pPr algn="just">
              <a:lnSpc>
                <a:spcPts val="2187"/>
              </a:lnSpc>
              <a:spcBef>
                <a:spcPts val="798"/>
              </a:spcBef>
              <a:buNone/>
            </a:pPr>
            <a:r>
              <a:rPr lang="en-US" sz="1519" kern="0" spc="31" dirty="0">
                <a:solidFill>
                  <a:srgbClr val="3D3D3D">
                    <a:alpha val="80000"/>
                  </a:srgbClr>
                </a:solidFill>
                <a:latin typeface="Playfair Display" panose="00000500000000000000" pitchFamily="2" charset="0"/>
                <a:ea typeface="Lato" pitchFamily="34" charset="-122"/>
                <a:cs typeface="Lato" pitchFamily="34" charset="-120"/>
              </a:rPr>
              <a:t>Recommend the model with the highest overall performance as the top-performing model for deployment.</a:t>
            </a:r>
            <a:endParaRPr lang="en-US" dirty="0">
              <a:latin typeface="Playfair Display" panose="00000500000000000000" pitchFamily="2" charset="0"/>
            </a:endParaRPr>
          </a:p>
        </p:txBody>
      </p:sp>
      <p:sp>
        <p:nvSpPr>
          <p:cNvPr id="12" name="Object 9">
            <a:extLst>
              <a:ext uri="{FF2B5EF4-FFF2-40B4-BE49-F238E27FC236}">
                <a16:creationId xmlns:a16="http://schemas.microsoft.com/office/drawing/2014/main" id="{C251FBDB-7924-FAE4-0EB5-F9DBF71D0BEB}"/>
              </a:ext>
            </a:extLst>
          </p:cNvPr>
          <p:cNvSpPr/>
          <p:nvPr/>
        </p:nvSpPr>
        <p:spPr>
          <a:xfrm>
            <a:off x="8094226" y="1447438"/>
            <a:ext cx="3618595" cy="2371132"/>
          </a:xfrm>
          <a:prstGeom prst="rect">
            <a:avLst/>
          </a:prstGeom>
          <a:noFill/>
          <a:ln w="25400">
            <a:solidFill>
              <a:srgbClr val="A61E51"/>
            </a:solidFill>
            <a:prstDash val="solid"/>
            <a:miter lim="800000"/>
          </a:ln>
        </p:spPr>
        <p:txBody>
          <a:bodyPr/>
          <a:lstStyle/>
          <a:p>
            <a:endParaRPr lang="en-US">
              <a:latin typeface="Playfair Display" panose="00000500000000000000" pitchFamily="2" charset="0"/>
            </a:endParaRPr>
          </a:p>
        </p:txBody>
      </p:sp>
      <p:sp>
        <p:nvSpPr>
          <p:cNvPr id="13" name="Object 10">
            <a:extLst>
              <a:ext uri="{FF2B5EF4-FFF2-40B4-BE49-F238E27FC236}">
                <a16:creationId xmlns:a16="http://schemas.microsoft.com/office/drawing/2014/main" id="{02FDAE45-CE9F-D8CA-9728-8F8A81CB79FB}"/>
              </a:ext>
            </a:extLst>
          </p:cNvPr>
          <p:cNvSpPr/>
          <p:nvPr/>
        </p:nvSpPr>
        <p:spPr>
          <a:xfrm>
            <a:off x="8379905" y="1645628"/>
            <a:ext cx="3456711" cy="717291"/>
          </a:xfrm>
          <a:prstGeom prst="rect">
            <a:avLst/>
          </a:prstGeom>
          <a:noFill/>
        </p:spPr>
        <p:txBody>
          <a:bodyPr wrap="square" lIns="0" tIns="0" rIns="0" bIns="0" rtlCol="0" anchor="t"/>
          <a:lstStyle/>
          <a:p>
            <a:pPr algn="l">
              <a:lnSpc>
                <a:spcPts val="2825"/>
              </a:lnSpc>
              <a:buNone/>
            </a:pPr>
            <a:r>
              <a:rPr lang="en-US" sz="2066" kern="0" spc="41" dirty="0">
                <a:solidFill>
                  <a:srgbClr val="000000"/>
                </a:solidFill>
                <a:latin typeface="Playfair Display" panose="00000500000000000000" pitchFamily="2" charset="0"/>
                <a:ea typeface="Lato" pitchFamily="34" charset="-122"/>
                <a:cs typeface="Lato" pitchFamily="34" charset="-120"/>
              </a:rPr>
              <a:t>Validate Model Robustness</a:t>
            </a:r>
            <a:endParaRPr lang="en-US" dirty="0">
              <a:latin typeface="Playfair Display" panose="00000500000000000000" pitchFamily="2" charset="0"/>
            </a:endParaRPr>
          </a:p>
        </p:txBody>
      </p:sp>
      <p:sp>
        <p:nvSpPr>
          <p:cNvPr id="33" name="Object 11">
            <a:extLst>
              <a:ext uri="{FF2B5EF4-FFF2-40B4-BE49-F238E27FC236}">
                <a16:creationId xmlns:a16="http://schemas.microsoft.com/office/drawing/2014/main" id="{C7107660-0D36-200B-8C8B-34B5CA91B6DE}"/>
              </a:ext>
            </a:extLst>
          </p:cNvPr>
          <p:cNvSpPr/>
          <p:nvPr/>
        </p:nvSpPr>
        <p:spPr>
          <a:xfrm>
            <a:off x="8379905" y="2466239"/>
            <a:ext cx="3050285" cy="832753"/>
          </a:xfrm>
          <a:prstGeom prst="rect">
            <a:avLst/>
          </a:prstGeom>
          <a:noFill/>
        </p:spPr>
        <p:txBody>
          <a:bodyPr wrap="square" lIns="0" tIns="0" rIns="0" bIns="0" rtlCol="0" anchor="t"/>
          <a:lstStyle/>
          <a:p>
            <a:pPr algn="just">
              <a:lnSpc>
                <a:spcPts val="2187"/>
              </a:lnSpc>
              <a:spcBef>
                <a:spcPts val="798"/>
              </a:spcBef>
              <a:buNone/>
            </a:pPr>
            <a:r>
              <a:rPr lang="en-US" sz="1519" kern="0" spc="31" dirty="0">
                <a:solidFill>
                  <a:srgbClr val="3D3D3D">
                    <a:alpha val="80000"/>
                  </a:srgbClr>
                </a:solidFill>
                <a:latin typeface="Playfair Display" panose="00000500000000000000" pitchFamily="2" charset="0"/>
                <a:ea typeface="Lato" pitchFamily="34" charset="-122"/>
                <a:cs typeface="Lato" pitchFamily="34" charset="-120"/>
              </a:rPr>
              <a:t>Ensure the selected model is robust and can handle a variety of input data and edge cases.</a:t>
            </a:r>
            <a:endParaRPr lang="en-US" dirty="0">
              <a:latin typeface="Playfair Display" panose="00000500000000000000" pitchFamily="2" charset="0"/>
            </a:endParaRPr>
          </a:p>
        </p:txBody>
      </p:sp>
      <p:sp>
        <p:nvSpPr>
          <p:cNvPr id="34" name="Object 12">
            <a:extLst>
              <a:ext uri="{FF2B5EF4-FFF2-40B4-BE49-F238E27FC236}">
                <a16:creationId xmlns:a16="http://schemas.microsoft.com/office/drawing/2014/main" id="{480B202A-6307-C6E4-09F3-43AA03658517}"/>
              </a:ext>
            </a:extLst>
          </p:cNvPr>
          <p:cNvSpPr/>
          <p:nvPr/>
        </p:nvSpPr>
        <p:spPr>
          <a:xfrm>
            <a:off x="476131" y="4009022"/>
            <a:ext cx="5523119" cy="2371132"/>
          </a:xfrm>
          <a:prstGeom prst="rect">
            <a:avLst/>
          </a:prstGeom>
          <a:noFill/>
          <a:ln w="25400">
            <a:solidFill>
              <a:srgbClr val="A61E51"/>
            </a:solidFill>
            <a:prstDash val="solid"/>
            <a:miter lim="800000"/>
          </a:ln>
        </p:spPr>
        <p:txBody>
          <a:bodyPr/>
          <a:lstStyle/>
          <a:p>
            <a:endParaRPr lang="en-US">
              <a:latin typeface="Playfair Display" panose="00000500000000000000" pitchFamily="2" charset="0"/>
            </a:endParaRPr>
          </a:p>
        </p:txBody>
      </p:sp>
      <p:sp>
        <p:nvSpPr>
          <p:cNvPr id="35" name="Object 13">
            <a:extLst>
              <a:ext uri="{FF2B5EF4-FFF2-40B4-BE49-F238E27FC236}">
                <a16:creationId xmlns:a16="http://schemas.microsoft.com/office/drawing/2014/main" id="{EC389EF2-9C80-1E55-663D-0D36087ADEAE}"/>
              </a:ext>
            </a:extLst>
          </p:cNvPr>
          <p:cNvSpPr/>
          <p:nvPr/>
        </p:nvSpPr>
        <p:spPr>
          <a:xfrm>
            <a:off x="761810" y="4207212"/>
            <a:ext cx="5551687" cy="358646"/>
          </a:xfrm>
          <a:prstGeom prst="rect">
            <a:avLst/>
          </a:prstGeom>
          <a:noFill/>
        </p:spPr>
        <p:txBody>
          <a:bodyPr wrap="square" lIns="0" tIns="0" rIns="0" bIns="0" rtlCol="0" anchor="t"/>
          <a:lstStyle/>
          <a:p>
            <a:pPr algn="l">
              <a:lnSpc>
                <a:spcPts val="2825"/>
              </a:lnSpc>
              <a:buNone/>
            </a:pPr>
            <a:r>
              <a:rPr lang="en-US" sz="2066" kern="0" spc="41" dirty="0">
                <a:solidFill>
                  <a:srgbClr val="000000"/>
                </a:solidFill>
                <a:latin typeface="Playfair Display" panose="00000500000000000000" pitchFamily="2" charset="0"/>
                <a:ea typeface="Lato" pitchFamily="34" charset="-122"/>
                <a:cs typeface="Lato" pitchFamily="34" charset="-120"/>
              </a:rPr>
              <a:t>Analyze Feature Importance</a:t>
            </a:r>
            <a:endParaRPr lang="en-US" dirty="0">
              <a:latin typeface="Playfair Display" panose="00000500000000000000" pitchFamily="2" charset="0"/>
            </a:endParaRPr>
          </a:p>
        </p:txBody>
      </p:sp>
      <p:sp>
        <p:nvSpPr>
          <p:cNvPr id="36" name="Object 14">
            <a:extLst>
              <a:ext uri="{FF2B5EF4-FFF2-40B4-BE49-F238E27FC236}">
                <a16:creationId xmlns:a16="http://schemas.microsoft.com/office/drawing/2014/main" id="{9E1D575E-05E2-447A-28A4-897532C92044}"/>
              </a:ext>
            </a:extLst>
          </p:cNvPr>
          <p:cNvSpPr/>
          <p:nvPr/>
        </p:nvSpPr>
        <p:spPr>
          <a:xfrm>
            <a:off x="761811" y="4669178"/>
            <a:ext cx="4960564" cy="555169"/>
          </a:xfrm>
          <a:prstGeom prst="rect">
            <a:avLst/>
          </a:prstGeom>
          <a:noFill/>
        </p:spPr>
        <p:txBody>
          <a:bodyPr wrap="square" lIns="0" tIns="0" rIns="0" bIns="0" rtlCol="0" anchor="t"/>
          <a:lstStyle/>
          <a:p>
            <a:pPr algn="just">
              <a:lnSpc>
                <a:spcPts val="2187"/>
              </a:lnSpc>
              <a:spcBef>
                <a:spcPts val="798"/>
              </a:spcBef>
              <a:buNone/>
            </a:pPr>
            <a:r>
              <a:rPr lang="en-US" sz="1519" kern="0" spc="31" dirty="0">
                <a:solidFill>
                  <a:srgbClr val="3D3D3D">
                    <a:alpha val="80000"/>
                  </a:srgbClr>
                </a:solidFill>
                <a:latin typeface="Playfair Display" panose="00000500000000000000" pitchFamily="2" charset="0"/>
                <a:ea typeface="Lato" pitchFamily="34" charset="-122"/>
                <a:cs typeface="Lato" pitchFamily="34" charset="-120"/>
              </a:rPr>
              <a:t>Investigate the feature importance to understand the key drivers of the model's predictions.</a:t>
            </a:r>
            <a:endParaRPr lang="en-US" dirty="0">
              <a:latin typeface="Playfair Display" panose="00000500000000000000" pitchFamily="2" charset="0"/>
            </a:endParaRPr>
          </a:p>
        </p:txBody>
      </p:sp>
      <p:sp>
        <p:nvSpPr>
          <p:cNvPr id="37" name="Object 15">
            <a:extLst>
              <a:ext uri="{FF2B5EF4-FFF2-40B4-BE49-F238E27FC236}">
                <a16:creationId xmlns:a16="http://schemas.microsoft.com/office/drawing/2014/main" id="{800F57B4-B96D-30E0-BC72-82A7F914A3F7}"/>
              </a:ext>
            </a:extLst>
          </p:cNvPr>
          <p:cNvSpPr/>
          <p:nvPr/>
        </p:nvSpPr>
        <p:spPr>
          <a:xfrm>
            <a:off x="6189702" y="4009022"/>
            <a:ext cx="5523119" cy="2371132"/>
          </a:xfrm>
          <a:prstGeom prst="rect">
            <a:avLst/>
          </a:prstGeom>
          <a:noFill/>
          <a:ln w="25400">
            <a:solidFill>
              <a:srgbClr val="A61E51"/>
            </a:solidFill>
            <a:prstDash val="solid"/>
            <a:miter lim="800000"/>
          </a:ln>
        </p:spPr>
        <p:txBody>
          <a:bodyPr/>
          <a:lstStyle/>
          <a:p>
            <a:endParaRPr lang="en-US">
              <a:latin typeface="Playfair Display" panose="00000500000000000000" pitchFamily="2" charset="0"/>
            </a:endParaRPr>
          </a:p>
        </p:txBody>
      </p:sp>
      <p:sp>
        <p:nvSpPr>
          <p:cNvPr id="38" name="Object 16">
            <a:extLst>
              <a:ext uri="{FF2B5EF4-FFF2-40B4-BE49-F238E27FC236}">
                <a16:creationId xmlns:a16="http://schemas.microsoft.com/office/drawing/2014/main" id="{F56B7DCE-594B-CBFA-FD68-D36E0BEA5131}"/>
              </a:ext>
            </a:extLst>
          </p:cNvPr>
          <p:cNvSpPr/>
          <p:nvPr/>
        </p:nvSpPr>
        <p:spPr>
          <a:xfrm>
            <a:off x="6475381" y="4207212"/>
            <a:ext cx="5551687" cy="358646"/>
          </a:xfrm>
          <a:prstGeom prst="rect">
            <a:avLst/>
          </a:prstGeom>
          <a:noFill/>
        </p:spPr>
        <p:txBody>
          <a:bodyPr wrap="square" lIns="0" tIns="0" rIns="0" bIns="0" rtlCol="0" anchor="t"/>
          <a:lstStyle/>
          <a:p>
            <a:pPr algn="l">
              <a:lnSpc>
                <a:spcPts val="2825"/>
              </a:lnSpc>
              <a:buNone/>
            </a:pPr>
            <a:r>
              <a:rPr lang="en-US" sz="2066" kern="0" spc="41" dirty="0">
                <a:solidFill>
                  <a:srgbClr val="000000"/>
                </a:solidFill>
                <a:latin typeface="Playfair Display" panose="00000500000000000000" pitchFamily="2" charset="0"/>
                <a:ea typeface="Lato" pitchFamily="34" charset="-122"/>
                <a:cs typeface="Lato" pitchFamily="34" charset="-120"/>
              </a:rPr>
              <a:t>Assess Deployment Feasibility</a:t>
            </a:r>
            <a:endParaRPr lang="en-US" dirty="0">
              <a:latin typeface="Playfair Display" panose="00000500000000000000" pitchFamily="2" charset="0"/>
            </a:endParaRPr>
          </a:p>
        </p:txBody>
      </p:sp>
      <p:sp>
        <p:nvSpPr>
          <p:cNvPr id="39" name="Object 17">
            <a:extLst>
              <a:ext uri="{FF2B5EF4-FFF2-40B4-BE49-F238E27FC236}">
                <a16:creationId xmlns:a16="http://schemas.microsoft.com/office/drawing/2014/main" id="{E4928E10-4DDB-CD8D-9580-006E549F9C19}"/>
              </a:ext>
            </a:extLst>
          </p:cNvPr>
          <p:cNvSpPr/>
          <p:nvPr/>
        </p:nvSpPr>
        <p:spPr>
          <a:xfrm>
            <a:off x="6475381" y="4669178"/>
            <a:ext cx="4954809" cy="1173838"/>
          </a:xfrm>
          <a:prstGeom prst="rect">
            <a:avLst/>
          </a:prstGeom>
          <a:noFill/>
        </p:spPr>
        <p:txBody>
          <a:bodyPr wrap="square" lIns="0" tIns="0" rIns="0" bIns="0" rtlCol="0" anchor="t"/>
          <a:lstStyle/>
          <a:p>
            <a:pPr algn="just">
              <a:lnSpc>
                <a:spcPts val="2187"/>
              </a:lnSpc>
              <a:spcBef>
                <a:spcPts val="798"/>
              </a:spcBef>
              <a:buNone/>
            </a:pPr>
            <a:r>
              <a:rPr lang="en-US" sz="1519" kern="0" spc="31" dirty="0">
                <a:solidFill>
                  <a:srgbClr val="3D3D3D">
                    <a:alpha val="80000"/>
                  </a:srgbClr>
                </a:solidFill>
                <a:latin typeface="Playfair Display" panose="00000500000000000000" pitchFamily="2" charset="0"/>
                <a:ea typeface="Lato" pitchFamily="34" charset="-122"/>
                <a:cs typeface="Lato" pitchFamily="34" charset="-120"/>
              </a:rPr>
              <a:t>Evaluate the feasibility of deploying the selected model in the production environment, considering factors like computational resources and integration requirements.</a:t>
            </a:r>
            <a:endParaRPr lang="en-US" dirty="0">
              <a:latin typeface="Playfair Display" panose="00000500000000000000" pitchFamily="2" charset="0"/>
            </a:endParaRPr>
          </a:p>
        </p:txBody>
      </p:sp>
      <p:pic>
        <p:nvPicPr>
          <p:cNvPr id="14" name="Audio 13">
            <a:hlinkClick r:id="" action="ppaction://media"/>
            <a:extLst>
              <a:ext uri="{FF2B5EF4-FFF2-40B4-BE49-F238E27FC236}">
                <a16:creationId xmlns:a16="http://schemas.microsoft.com/office/drawing/2014/main" id="{EC422134-5E28-6A85-E7DA-90300DA6038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7024807"/>
      </p:ext>
    </p:extLst>
  </p:cSld>
  <p:clrMapOvr>
    <a:masterClrMapping/>
  </p:clrMapOvr>
  <mc:AlternateContent xmlns:mc="http://schemas.openxmlformats.org/markup-compatibility/2006">
    <mc:Choice xmlns:p14="http://schemas.microsoft.com/office/powerpoint/2010/main" Requires="p14">
      <p:transition spd="slow" p14:dur="2000" advTm="32726"/>
    </mc:Choice>
    <mc:Fallback>
      <p:transition spd="slow" advTm="32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85704" cy="1295076"/>
          </a:xfrm>
          <a:prstGeom prst="rect">
            <a:avLst/>
          </a:prstGeom>
        </p:spPr>
      </p:pic>
      <p:sp>
        <p:nvSpPr>
          <p:cNvPr id="3" name="Object 2"/>
          <p:cNvSpPr/>
          <p:nvPr/>
        </p:nvSpPr>
        <p:spPr>
          <a:xfrm>
            <a:off x="476131" y="422566"/>
            <a:ext cx="11084328" cy="507079"/>
          </a:xfrm>
          <a:prstGeom prst="rect">
            <a:avLst/>
          </a:prstGeom>
          <a:noFill/>
        </p:spPr>
        <p:txBody>
          <a:bodyPr wrap="square" lIns="0" tIns="0" rIns="0" bIns="0" rtlCol="0" anchor="t"/>
          <a:lstStyle/>
          <a:p>
            <a:pPr algn="l">
              <a:lnSpc>
                <a:spcPts val="3994"/>
              </a:lnSpc>
              <a:buNone/>
            </a:pPr>
            <a:r>
              <a:rPr lang="en-US" sz="3750" dirty="0">
                <a:solidFill>
                  <a:srgbClr val="002060"/>
                </a:solidFill>
                <a:latin typeface="Playfair Display" pitchFamily="34" charset="0"/>
              </a:rPr>
              <a:t>Model Evaluation</a:t>
            </a:r>
            <a:endParaRPr lang="en-US" dirty="0">
              <a:solidFill>
                <a:srgbClr val="002060"/>
              </a:solidFill>
            </a:endParaRPr>
          </a:p>
        </p:txBody>
      </p:sp>
      <p:sp>
        <p:nvSpPr>
          <p:cNvPr id="4" name="Object 4">
            <a:extLst>
              <a:ext uri="{FF2B5EF4-FFF2-40B4-BE49-F238E27FC236}">
                <a16:creationId xmlns:a16="http://schemas.microsoft.com/office/drawing/2014/main" id="{D63FDE8C-3313-5C9B-54E8-F1B7013DBB0C}"/>
              </a:ext>
            </a:extLst>
          </p:cNvPr>
          <p:cNvSpPr/>
          <p:nvPr/>
        </p:nvSpPr>
        <p:spPr>
          <a:xfrm>
            <a:off x="686443" y="1898523"/>
            <a:ext cx="5618345" cy="765318"/>
          </a:xfrm>
          <a:prstGeom prst="rect">
            <a:avLst/>
          </a:prstGeom>
          <a:noFill/>
        </p:spPr>
        <p:txBody>
          <a:bodyPr wrap="square" rtlCol="0" anchor="ctr">
            <a:normAutofit/>
          </a:bodyPr>
          <a:lstStyle/>
          <a:p>
            <a:pPr algn="ctr">
              <a:buNone/>
            </a:pPr>
            <a:r>
              <a:rPr lang="en-US" sz="2000" dirty="0">
                <a:solidFill>
                  <a:srgbClr val="FFFFFF"/>
                </a:solidFill>
                <a:latin typeface="Playfair Display" panose="00000500000000000000" pitchFamily="2" charset="0"/>
                <a:ea typeface="Lato Regular" pitchFamily="34" charset="-122"/>
                <a:cs typeface="Lato Regular" pitchFamily="34" charset="-120"/>
              </a:rPr>
              <a:t>Model</a:t>
            </a:r>
            <a:endParaRPr lang="en-US" dirty="0">
              <a:latin typeface="Playfair Display" panose="00000500000000000000" pitchFamily="2" charset="0"/>
            </a:endParaRPr>
          </a:p>
        </p:txBody>
      </p:sp>
      <p:sp>
        <p:nvSpPr>
          <p:cNvPr id="5" name="Object 5">
            <a:extLst>
              <a:ext uri="{FF2B5EF4-FFF2-40B4-BE49-F238E27FC236}">
                <a16:creationId xmlns:a16="http://schemas.microsoft.com/office/drawing/2014/main" id="{E05935AC-CE20-6AAC-5C03-6AA4C64D91E7}"/>
              </a:ext>
            </a:extLst>
          </p:cNvPr>
          <p:cNvSpPr/>
          <p:nvPr/>
        </p:nvSpPr>
        <p:spPr>
          <a:xfrm>
            <a:off x="6304788" y="1940814"/>
            <a:ext cx="5618345" cy="765318"/>
          </a:xfrm>
          <a:prstGeom prst="rect">
            <a:avLst/>
          </a:prstGeom>
          <a:noFill/>
        </p:spPr>
        <p:txBody>
          <a:bodyPr wrap="square" rtlCol="0" anchor="ctr">
            <a:normAutofit/>
          </a:bodyPr>
          <a:lstStyle/>
          <a:p>
            <a:pPr algn="ctr">
              <a:buNone/>
            </a:pPr>
            <a:r>
              <a:rPr lang="en-US" sz="2000" dirty="0">
                <a:solidFill>
                  <a:srgbClr val="FFFFFF"/>
                </a:solidFill>
                <a:latin typeface="Playfair Display" panose="00000500000000000000" pitchFamily="2" charset="0"/>
                <a:ea typeface="Lato Regular" pitchFamily="34" charset="-122"/>
                <a:cs typeface="Lato Regular" pitchFamily="34" charset="-120"/>
              </a:rPr>
              <a:t>Accuracy</a:t>
            </a:r>
            <a:endParaRPr lang="en-US" dirty="0">
              <a:latin typeface="Playfair Display" panose="00000500000000000000" pitchFamily="2" charset="0"/>
            </a:endParaRPr>
          </a:p>
        </p:txBody>
      </p:sp>
      <p:graphicFrame>
        <p:nvGraphicFramePr>
          <p:cNvPr id="7" name="Chart 6">
            <a:extLst>
              <a:ext uri="{FF2B5EF4-FFF2-40B4-BE49-F238E27FC236}">
                <a16:creationId xmlns:a16="http://schemas.microsoft.com/office/drawing/2014/main" id="{DC0C8ECB-5D85-1DC2-2466-C1FA8D1D2DA8}"/>
              </a:ext>
            </a:extLst>
          </p:cNvPr>
          <p:cNvGraphicFramePr>
            <a:graphicFrameLocks/>
          </p:cNvGraphicFramePr>
          <p:nvPr>
            <p:extLst>
              <p:ext uri="{D42A27DB-BD31-4B8C-83A1-F6EECF244321}">
                <p14:modId xmlns:p14="http://schemas.microsoft.com/office/powerpoint/2010/main" val="1845732104"/>
              </p:ext>
            </p:extLst>
          </p:nvPr>
        </p:nvGraphicFramePr>
        <p:xfrm>
          <a:off x="476131" y="1719644"/>
          <a:ext cx="5676294" cy="380333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Chart 7">
            <a:extLst>
              <a:ext uri="{FF2B5EF4-FFF2-40B4-BE49-F238E27FC236}">
                <a16:creationId xmlns:a16="http://schemas.microsoft.com/office/drawing/2014/main" id="{0D48B2CE-D61C-24B8-A4C8-0A9BC86AEC51}"/>
              </a:ext>
            </a:extLst>
          </p:cNvPr>
          <p:cNvGraphicFramePr>
            <a:graphicFrameLocks/>
          </p:cNvGraphicFramePr>
          <p:nvPr>
            <p:extLst>
              <p:ext uri="{D42A27DB-BD31-4B8C-83A1-F6EECF244321}">
                <p14:modId xmlns:p14="http://schemas.microsoft.com/office/powerpoint/2010/main" val="366042537"/>
              </p:ext>
            </p:extLst>
          </p:nvPr>
        </p:nvGraphicFramePr>
        <p:xfrm>
          <a:off x="6362736" y="1719644"/>
          <a:ext cx="5142821" cy="3803332"/>
        </p:xfrm>
        <a:graphic>
          <a:graphicData uri="http://schemas.openxmlformats.org/drawingml/2006/chart">
            <c:chart xmlns:c="http://schemas.openxmlformats.org/drawingml/2006/chart" xmlns:r="http://schemas.openxmlformats.org/officeDocument/2006/relationships" r:id="rId8"/>
          </a:graphicData>
        </a:graphic>
      </p:graphicFrame>
      <p:pic>
        <p:nvPicPr>
          <p:cNvPr id="10" name="Audio 9">
            <a:hlinkClick r:id="" action="ppaction://media"/>
            <a:extLst>
              <a:ext uri="{FF2B5EF4-FFF2-40B4-BE49-F238E27FC236}">
                <a16:creationId xmlns:a16="http://schemas.microsoft.com/office/drawing/2014/main" id="{7104C134-8373-BE4E-9205-85233EFE46FC}"/>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03154087"/>
      </p:ext>
    </p:extLst>
  </p:cSld>
  <p:clrMapOvr>
    <a:masterClrMapping/>
  </p:clrMapOvr>
  <mc:AlternateContent xmlns:mc="http://schemas.openxmlformats.org/markup-compatibility/2006">
    <mc:Choice xmlns:p14="http://schemas.microsoft.com/office/powerpoint/2010/main" Requires="p14">
      <p:transition spd="slow" p14:dur="2000" advTm="49625"/>
    </mc:Choice>
    <mc:Fallback>
      <p:transition spd="slow" advTm="49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5650</TotalTime>
  <Words>1054</Words>
  <Application>Microsoft Office PowerPoint</Application>
  <PresentationFormat>Widescreen</PresentationFormat>
  <Paragraphs>100</Paragraphs>
  <Slides>12</Slides>
  <Notes>12</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Roboto</vt:lpstr>
      <vt:lpstr>Lato</vt:lpstr>
      <vt:lpstr>Playfair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Fraud Detection and Compliance in Global Banking</dc:title>
  <dc:subject>Enhancing Fraud Detection and Compliance in Global Banking</dc:subject>
  <dc:creator>debabrata mishra</dc:creator>
  <cp:lastModifiedBy>Debabrata Mishra</cp:lastModifiedBy>
  <cp:revision>41</cp:revision>
  <dcterms:created xsi:type="dcterms:W3CDTF">2024-08-10T22:01:46Z</dcterms:created>
  <dcterms:modified xsi:type="dcterms:W3CDTF">2024-11-16T22:47:54Z</dcterms:modified>
</cp:coreProperties>
</file>